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188"/>
  </p:notesMasterIdLst>
  <p:sldIdLst>
    <p:sldId id="256" r:id="rId2"/>
    <p:sldId id="257" r:id="rId3"/>
    <p:sldId id="258" r:id="rId4"/>
    <p:sldId id="263" r:id="rId5"/>
    <p:sldId id="275" r:id="rId6"/>
    <p:sldId id="312" r:id="rId7"/>
    <p:sldId id="262" r:id="rId8"/>
    <p:sldId id="265" r:id="rId9"/>
    <p:sldId id="271" r:id="rId10"/>
    <p:sldId id="264" r:id="rId11"/>
    <p:sldId id="266" r:id="rId12"/>
    <p:sldId id="277" r:id="rId13"/>
    <p:sldId id="290" r:id="rId14"/>
    <p:sldId id="278" r:id="rId15"/>
    <p:sldId id="276" r:id="rId16"/>
    <p:sldId id="267" r:id="rId17"/>
    <p:sldId id="268" r:id="rId18"/>
    <p:sldId id="272" r:id="rId19"/>
    <p:sldId id="269" r:id="rId20"/>
    <p:sldId id="270" r:id="rId21"/>
    <p:sldId id="289" r:id="rId22"/>
    <p:sldId id="273" r:id="rId23"/>
    <p:sldId id="274" r:id="rId24"/>
    <p:sldId id="293" r:id="rId25"/>
    <p:sldId id="292" r:id="rId26"/>
    <p:sldId id="279" r:id="rId27"/>
    <p:sldId id="281" r:id="rId28"/>
    <p:sldId id="360" r:id="rId29"/>
    <p:sldId id="282" r:id="rId30"/>
    <p:sldId id="284" r:id="rId31"/>
    <p:sldId id="283" r:id="rId32"/>
    <p:sldId id="285" r:id="rId33"/>
    <p:sldId id="286" r:id="rId34"/>
    <p:sldId id="288" r:id="rId35"/>
    <p:sldId id="287" r:id="rId36"/>
    <p:sldId id="294" r:id="rId37"/>
    <p:sldId id="295" r:id="rId38"/>
    <p:sldId id="302" r:id="rId39"/>
    <p:sldId id="296" r:id="rId40"/>
    <p:sldId id="303" r:id="rId41"/>
    <p:sldId id="297" r:id="rId42"/>
    <p:sldId id="298" r:id="rId43"/>
    <p:sldId id="299" r:id="rId44"/>
    <p:sldId id="300" r:id="rId45"/>
    <p:sldId id="304" r:id="rId46"/>
    <p:sldId id="301" r:id="rId47"/>
    <p:sldId id="305" r:id="rId48"/>
    <p:sldId id="306" r:id="rId49"/>
    <p:sldId id="307" r:id="rId50"/>
    <p:sldId id="308" r:id="rId51"/>
    <p:sldId id="309" r:id="rId52"/>
    <p:sldId id="310" r:id="rId53"/>
    <p:sldId id="311" r:id="rId54"/>
    <p:sldId id="316" r:id="rId55"/>
    <p:sldId id="317" r:id="rId56"/>
    <p:sldId id="313" r:id="rId57"/>
    <p:sldId id="315" r:id="rId58"/>
    <p:sldId id="314" r:id="rId59"/>
    <p:sldId id="329" r:id="rId60"/>
    <p:sldId id="319" r:id="rId61"/>
    <p:sldId id="320" r:id="rId62"/>
    <p:sldId id="321" r:id="rId63"/>
    <p:sldId id="318" r:id="rId64"/>
    <p:sldId id="322" r:id="rId65"/>
    <p:sldId id="328" r:id="rId66"/>
    <p:sldId id="331" r:id="rId67"/>
    <p:sldId id="324" r:id="rId68"/>
    <p:sldId id="325" r:id="rId69"/>
    <p:sldId id="326" r:id="rId70"/>
    <p:sldId id="336" r:id="rId71"/>
    <p:sldId id="337" r:id="rId72"/>
    <p:sldId id="338" r:id="rId73"/>
    <p:sldId id="339" r:id="rId74"/>
    <p:sldId id="327" r:id="rId75"/>
    <p:sldId id="330" r:id="rId76"/>
    <p:sldId id="332" r:id="rId77"/>
    <p:sldId id="333" r:id="rId78"/>
    <p:sldId id="334" r:id="rId79"/>
    <p:sldId id="335" r:id="rId80"/>
    <p:sldId id="340" r:id="rId81"/>
    <p:sldId id="341" r:id="rId82"/>
    <p:sldId id="342" r:id="rId83"/>
    <p:sldId id="343" r:id="rId84"/>
    <p:sldId id="344" r:id="rId85"/>
    <p:sldId id="347" r:id="rId86"/>
    <p:sldId id="359" r:id="rId87"/>
    <p:sldId id="362" r:id="rId88"/>
    <p:sldId id="345" r:id="rId89"/>
    <p:sldId id="346" r:id="rId90"/>
    <p:sldId id="352" r:id="rId91"/>
    <p:sldId id="351" r:id="rId92"/>
    <p:sldId id="353" r:id="rId93"/>
    <p:sldId id="354" r:id="rId94"/>
    <p:sldId id="355" r:id="rId95"/>
    <p:sldId id="356" r:id="rId96"/>
    <p:sldId id="357"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8" r:id="rId115"/>
    <p:sldId id="389" r:id="rId116"/>
    <p:sldId id="390" r:id="rId117"/>
    <p:sldId id="391" r:id="rId118"/>
    <p:sldId id="392" r:id="rId119"/>
    <p:sldId id="393" r:id="rId120"/>
    <p:sldId id="394"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9" r:id="rId144"/>
    <p:sldId id="418" r:id="rId145"/>
    <p:sldId id="420" r:id="rId146"/>
    <p:sldId id="421" r:id="rId147"/>
    <p:sldId id="422" r:id="rId148"/>
    <p:sldId id="423" r:id="rId149"/>
    <p:sldId id="424" r:id="rId150"/>
    <p:sldId id="425" r:id="rId151"/>
    <p:sldId id="426" r:id="rId152"/>
    <p:sldId id="427" r:id="rId153"/>
    <p:sldId id="428" r:id="rId154"/>
    <p:sldId id="429" r:id="rId155"/>
    <p:sldId id="430" r:id="rId156"/>
    <p:sldId id="431" r:id="rId157"/>
    <p:sldId id="432" r:id="rId158"/>
    <p:sldId id="433" r:id="rId159"/>
    <p:sldId id="449" r:id="rId160"/>
    <p:sldId id="450" r:id="rId161"/>
    <p:sldId id="451" r:id="rId162"/>
    <p:sldId id="452" r:id="rId163"/>
    <p:sldId id="453" r:id="rId164"/>
    <p:sldId id="454" r:id="rId165"/>
    <p:sldId id="457" r:id="rId166"/>
    <p:sldId id="458" r:id="rId167"/>
    <p:sldId id="459" r:id="rId168"/>
    <p:sldId id="460" r:id="rId169"/>
    <p:sldId id="461" r:id="rId170"/>
    <p:sldId id="462" r:id="rId171"/>
    <p:sldId id="436" r:id="rId172"/>
    <p:sldId id="437" r:id="rId173"/>
    <p:sldId id="438" r:id="rId174"/>
    <p:sldId id="446" r:id="rId175"/>
    <p:sldId id="447" r:id="rId176"/>
    <p:sldId id="448" r:id="rId177"/>
    <p:sldId id="441" r:id="rId178"/>
    <p:sldId id="442" r:id="rId179"/>
    <p:sldId id="439" r:id="rId180"/>
    <p:sldId id="455" r:id="rId181"/>
    <p:sldId id="456" r:id="rId182"/>
    <p:sldId id="440" r:id="rId183"/>
    <p:sldId id="443" r:id="rId184"/>
    <p:sldId id="444" r:id="rId185"/>
    <p:sldId id="445" r:id="rId186"/>
    <p:sldId id="259" r:id="rId187"/>
  </p:sldIdLst>
  <p:sldSz cx="9906000" cy="6858000" type="A4"/>
  <p:notesSz cx="6858000" cy="9144000"/>
  <p:embeddedFontLst>
    <p:embeddedFont>
      <p:font typeface="Consolas" panose="020B0609020204030204" pitchFamily="49" charset="0"/>
      <p:regular r:id="rId189"/>
      <p:bold r:id="rId190"/>
      <p:italic r:id="rId191"/>
      <p:boldItalic r:id="rId192"/>
    </p:embeddedFont>
    <p:embeddedFont>
      <p:font typeface="맑은 고딕" panose="020B0503020000020004" pitchFamily="50" charset="-127"/>
      <p:regular r:id="rId193"/>
      <p:bold r:id="rId194"/>
    </p:embeddedFont>
    <p:embeddedFont>
      <p:font typeface="Segoe UI" panose="020B0502040204020203" pitchFamily="34" charset="0"/>
      <p:regular r:id="rId195"/>
      <p:bold r:id="rId196"/>
      <p:italic r:id="rId197"/>
      <p:boldItalic r:id="rId198"/>
    </p:embeddedFont>
    <p:embeddedFont>
      <p:font typeface="Calibri" panose="020F0502020204030204" pitchFamily="34" charset="0"/>
      <p:regular r:id="rId199"/>
      <p:bold r:id="rId200"/>
      <p:italic r:id="rId201"/>
      <p:boldItalic r:id="rId20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4660"/>
  </p:normalViewPr>
  <p:slideViewPr>
    <p:cSldViewPr snapToGrid="0">
      <p:cViewPr varScale="1">
        <p:scale>
          <a:sx n="111" d="100"/>
          <a:sy n="111" d="100"/>
        </p:scale>
        <p:origin x="1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4.fntdata"/><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8.fntdata"/><Relationship Id="rId200"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9.fntdata"/><Relationship Id="rId201"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202" Type="http://schemas.openxmlformats.org/officeDocument/2006/relationships/font" Target="fonts/font1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0.61224" units="1/cm"/>
          <inkml:channelProperty channel="Y" name="resolution" value="65.45454" units="1/cm"/>
          <inkml:channelProperty channel="T" name="resolution" value="1" units="1/dev"/>
        </inkml:channelProperties>
      </inkml:inkSource>
      <inkml:timestamp xml:id="ts0" timeString="2018-06-02T02:12:02.0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3104 7250 0,'18'0'62,"17"0"-46,-17 0 0,17 0-16,-17 0 15,17 0 1,35 0-16,54 0 0,-18 0 15,0 0-15,17 0 16,212 0 15,-88 0-15,18-18 0,52-17-1,1 35 1,-89 0 15,-17 0-31,-106 0 31,-54 0-31,19 0 16,0-18-16,-1 0 0,1 18 16,52 0-16,-17-17 15,53 17 1,-36 0-1,-17 0 1,-35 0 0,87 0-1,-17 0 1,53 0 0,18 0-1,-35 0 16,-125 0-31,125 0 16,-124 0-16,70 0 16,-35 0-16,1 0 15,34 0-15,106 0 16,-105 0 0,-18 0-16,17 0 15,1 0-15,-54 0 0,36 0 31,70 0-15,36 0-16,-53 0 16,70 0 15,106 0-15,-88 0-1,-18 0 1,1 0-1,-36 0 1,-71 0-16,-17 0 16,18 0-1,87 0-15,36 0 16,-123 0-16,-1 0 16,106 0-16,-140 0 15,17 0 1,123 17-16,18 1 15,-18-18 17,0 0-17,18 0 1,-123 0-16,-36 0 16,-17 0-1,17 0-15,-18 0 16,54 0-1,-18 0 1,17 0-16,18 0 16,-17 0-1,-54 0 1,-52 0 0,-1 0 15,1 0-16,17 18-15,71-1 16,-35-17 0,-1 36-16,1-36 15,17 0 1,18 0 0,-88 0-16,-1 0 15,54 0-15,-18-18 16,17 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6/9/2018</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클릭하여 마스터 부제목 스타일 편집</a:t>
            </a:r>
            <a:endParaRPr lang="en-US" dirty="0"/>
          </a:p>
        </p:txBody>
      </p:sp>
      <p:sp>
        <p:nvSpPr>
          <p:cNvPr id="4" name="Date Placeholder 3"/>
          <p:cNvSpPr>
            <a:spLocks noGrp="1"/>
          </p:cNvSpPr>
          <p:nvPr>
            <p:ph type="dt" sz="half" idx="10"/>
          </p:nvPr>
        </p:nvSpPr>
        <p:spPr/>
        <p:txBody>
          <a:bodyPr/>
          <a:lstStyle/>
          <a:p>
            <a:fld id="{1F7E45EB-B8AC-4998-AB07-A505E4B1CFC3}" type="datetime1">
              <a:rPr lang="ko-KR" altLang="en-US" smtClean="0"/>
              <a:t>2018-06-09</a:t>
            </a:fld>
            <a:endParaRPr lang="en-US"/>
          </a:p>
        </p:txBody>
      </p:sp>
      <p:sp>
        <p:nvSpPr>
          <p:cNvPr id="5" name="Footer Placeholder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E19FEF94-65D1-488E-8C72-E4E8F61D9E72}" type="datetime1">
              <a:rPr lang="ko-KR" altLang="en-US" smtClean="0"/>
              <a:t>2018-06-09</a:t>
            </a:fld>
            <a:endParaRPr lang="en-US"/>
          </a:p>
        </p:txBody>
      </p:sp>
      <p:sp>
        <p:nvSpPr>
          <p:cNvPr id="5" name="Footer Placeholder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59846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8241675-3388-4AED-953E-EDE9149B30C2}" type="datetime1">
              <a:rPr lang="ko-KR" altLang="en-US" smtClean="0"/>
              <a:t>2018-06-09</a:t>
            </a:fld>
            <a:endParaRPr lang="en-US"/>
          </a:p>
        </p:txBody>
      </p:sp>
      <p:sp>
        <p:nvSpPr>
          <p:cNvPr id="5" name="Footer Placeholder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9297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Footer Placeholder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A135E5A-4E42-4880-89FA-5128BC8BD57C}" type="datetime1">
              <a:rPr lang="ko-KR" altLang="en-US" smtClean="0"/>
              <a:t>2018-06-09</a:t>
            </a:fld>
            <a:endParaRPr lang="en-US"/>
          </a:p>
        </p:txBody>
      </p:sp>
      <p:sp>
        <p:nvSpPr>
          <p:cNvPr id="5" name="Footer Placeholder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716675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81038" y="1266931"/>
            <a:ext cx="4210050" cy="4910032"/>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5014913" y="1266931"/>
            <a:ext cx="4210050" cy="4910032"/>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54F98F49-DE3B-4877-8C39-EE341A791B5E}" type="datetime1">
              <a:rPr lang="ko-KR" altLang="en-US" smtClean="0"/>
              <a:t>2018-06-09</a:t>
            </a:fld>
            <a:endParaRPr lang="en-US"/>
          </a:p>
        </p:txBody>
      </p:sp>
      <p:sp>
        <p:nvSpPr>
          <p:cNvPr id="6" name="Footer Placeholder 5"/>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047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82329" y="2505075"/>
            <a:ext cx="4190702"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7EC7B188-DA4C-48D0-A43B-EC3569F7D71A}" type="datetime1">
              <a:rPr lang="ko-KR" altLang="en-US" smtClean="0"/>
              <a:t>2018-06-09</a:t>
            </a:fld>
            <a:endParaRPr lang="en-US"/>
          </a:p>
        </p:txBody>
      </p:sp>
      <p:sp>
        <p:nvSpPr>
          <p:cNvPr id="8" name="Footer Placeholder 7"/>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61022904-3F76-4CB0-9D65-71B83DCE4D14}" type="datetime1">
              <a:rPr lang="ko-KR" altLang="en-US" smtClean="0"/>
              <a:t>2018-06-09</a:t>
            </a:fld>
            <a:endParaRPr lang="en-US"/>
          </a:p>
        </p:txBody>
      </p:sp>
      <p:sp>
        <p:nvSpPr>
          <p:cNvPr id="4" name="Footer Placeholder 3"/>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9049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99B9A9-660C-41B4-A1FA-32585AB359E2}" type="datetime1">
              <a:rPr lang="ko-KR" altLang="en-US" smtClean="0"/>
              <a:t>2018-06-09</a:t>
            </a:fld>
            <a:endParaRPr lang="en-US"/>
          </a:p>
        </p:txBody>
      </p:sp>
      <p:sp>
        <p:nvSpPr>
          <p:cNvPr id="3" name="Footer Placeholder 2"/>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F775BC3D-C17E-40E8-8F66-CA86A1934631}" type="datetime1">
              <a:rPr lang="ko-KR" altLang="en-US" smtClean="0"/>
              <a:t>2018-06-09</a:t>
            </a:fld>
            <a:endParaRPr lang="en-US"/>
          </a:p>
        </p:txBody>
      </p:sp>
      <p:sp>
        <p:nvSpPr>
          <p:cNvPr id="6" name="Footer Placeholder 5"/>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315563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0EEBB8A-6A23-46F5-828C-662D92FFA2DD}" type="datetime1">
              <a:rPr lang="ko-KR" altLang="en-US" smtClean="0"/>
              <a:t>2018-06-09</a:t>
            </a:fld>
            <a:endParaRPr lang="en-US"/>
          </a:p>
        </p:txBody>
      </p:sp>
      <p:sp>
        <p:nvSpPr>
          <p:cNvPr id="6" name="Footer Placeholder 5"/>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9077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latin typeface="바탕" panose="02030600000101010101" pitchFamily="18" charset="-127"/>
                <a:ea typeface="바탕" panose="02030600000101010101" pitchFamily="18" charset="-127"/>
              </a:defRPr>
            </a:lvl1pPr>
          </a:lstStyle>
          <a:p>
            <a:fld id="{BE07D5E6-D184-40AC-8F2B-1DC1CD8B51FF}" type="datetime1">
              <a:rPr lang="ko-KR" altLang="en-US" smtClean="0"/>
              <a:t>2018-06-09</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바탕" panose="02030600000101010101" pitchFamily="18" charset="-127"/>
                <a:ea typeface="바탕" panose="02030600000101010101" pitchFamily="18" charset="-127"/>
              </a:defRPr>
            </a:lvl1pPr>
          </a:lstStyle>
          <a:p>
            <a:r>
              <a:rPr lang="en-US" altLang="ko-KR" smtClean="0"/>
              <a:t>C++ </a:t>
            </a:r>
            <a:r>
              <a:rPr lang="ko-KR" altLang="en-US" smtClean="0"/>
              <a:t>프로그래밍</a:t>
            </a:r>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latin typeface="바탕" panose="02030600000101010101" pitchFamily="18" charset="-127"/>
                <a:ea typeface="바탕" panose="02030600000101010101" pitchFamily="18"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hyperlink" Target="http://www.google.com/url?sa=i&amp;rct=j&amp;q=&amp;esrc=s&amp;source=images&amp;cd=&amp;cad=rja&amp;uact=8&amp;docid=m1PGcN03J0emUM&amp;tbnid=pDElIapkJQQPcM:&amp;ved=0CAUQjRw&amp;url=http://www.webbasedprogramming.com/Java-Unleashed-Second-Edition/ch2.htm&amp;ei=njenU5nsItaF8gWY7oGQDQ&amp;bvm=bv.69411363,d.dGc&amp;psig=AFQjCNGlpkhmCptJ4E79Rp3z4SAVZ-erEA&amp;ust=1403554063757219"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google.com/url?sa=i&amp;rct=j&amp;q=&amp;esrc=s&amp;source=images&amp;cd=&amp;cad=rja&amp;uact=8&amp;docid=hDQqUQVcTyrlEM&amp;tbnid=BD0biCUDzSz2mM:&amp;ved=0CAUQjRw&amp;url=http://pacs.tistory.com/19&amp;ei=-UOnU-ftNc3-8QXl1IDACQ&amp;bvm=bv.69411363,d.dGc&amp;psig=AFQjCNGL9ybc_6pHCQGWmQzis3aMEcx6ng&amp;ust=1403557141793295" TargetMode="Externa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hyperlink" Target="http://www.google.com/url?sa=i&amp;rct=j&amp;q=&amp;esrc=s&amp;source=images&amp;cd=&amp;docid=3IRgwnJP7WYibM&amp;tbnid=FuHdyN1OCLgf3M:&amp;ved=0CAUQjRw&amp;url=http://www.byte-notes.com/oop-concepts-c&amp;ei=-kSnU-nEI87e8AWH2oCQBg&amp;bvm=bv.69411363,d.dGc&amp;psig=AFQjCNGL9ybc_6pHCQGWmQzis3aMEcx6ng&amp;ust=1403557141793295"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msdn.microsoft.com/en-us/library/windows/desktop/ff381409(v=vs.85).aspx" TargetMode="External"/><Relationship Id="rId2" Type="http://schemas.openxmlformats.org/officeDocument/2006/relationships/hyperlink" Target="http://zetcode.com/gui/winapi/" TargetMode="External"/><Relationship Id="rId1" Type="http://schemas.openxmlformats.org/officeDocument/2006/relationships/slideLayout" Target="../slideLayouts/slideLayout2.xml"/><Relationship Id="rId4" Type="http://schemas.openxmlformats.org/officeDocument/2006/relationships/hyperlink" Target="https://github.com/ujentus/D2DSample"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msdn.microsoft.com/en-us/library/9es9d1k4.aspx"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5.xml.rels><?xml version="1.0" encoding="UTF-8" standalone="yes"?>
<Relationships xmlns="http://schemas.openxmlformats.org/package/2006/relationships"><Relationship Id="rId3" Type="http://schemas.openxmlformats.org/officeDocument/2006/relationships/hyperlink" Target="https://stackoverflow.com/questions/32404247/cant-find-windows-forms-application-for-c" TargetMode="External"/><Relationship Id="rId2" Type="http://schemas.openxmlformats.org/officeDocument/2006/relationships/hyperlink" Target="http://msdn.microsoft.com/en-us/library/ms229601.aspx"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opencv.org/releases.html" TargetMode="Externa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178.xml.rels><?xml version="1.0" encoding="UTF-8" standalone="yes"?>
<Relationships xmlns="http://schemas.openxmlformats.org/package/2006/relationships"><Relationship Id="rId2" Type="http://schemas.openxmlformats.org/officeDocument/2006/relationships/hyperlink" Target="https://opencv.org/"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make.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google.com/url?sa=i&amp;rct=j&amp;q=&amp;esrc=s&amp;source=images&amp;cd=&amp;cad=rja&amp;uact=8&amp;docid=exmVoW5nf-n-NM&amp;tbnid=xcIerHqo99ZXEM:&amp;ved=0CAUQjRw&amp;url=http://sharpshopping.com/product/list.html?cate_no=86&amp;sort_method=3&amp;ei=romnU-SQB4Lr8AWqz4KgCg&amp;bvm=bv.69411363,d.dGc&amp;psig=AFQjCNGHzXrkL4qm1sC7kV3zWXcvQgxT0w&amp;ust=1403575033987002"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chor="ctr"/>
          <a:lstStyle/>
          <a:p>
            <a:r>
              <a:rPr lang="ko-KR" altLang="en-US" smtClean="0"/>
              <a:t>고급 프로그래밍</a:t>
            </a:r>
            <a:endParaRPr lang="en-US"/>
          </a:p>
        </p:txBody>
      </p:sp>
      <p:sp>
        <p:nvSpPr>
          <p:cNvPr id="3" name="부제목 2"/>
          <p:cNvSpPr>
            <a:spLocks noGrp="1"/>
          </p:cNvSpPr>
          <p:nvPr>
            <p:ph type="subTitle" idx="1"/>
          </p:nvPr>
        </p:nvSpPr>
        <p:spPr/>
        <p:txBody>
          <a:bodyPr anchor="ctr">
            <a:normAutofit fontScale="77500" lnSpcReduction="20000"/>
          </a:bodyPr>
          <a:lstStyle/>
          <a:p>
            <a:r>
              <a:rPr lang="en-US" altLang="ko-KR" smtClean="0"/>
              <a:t>2018</a:t>
            </a:r>
            <a:r>
              <a:rPr lang="ko-KR" altLang="en-US" smtClean="0"/>
              <a:t>년 </a:t>
            </a:r>
            <a:r>
              <a:rPr lang="en-US" altLang="ko-KR" smtClean="0"/>
              <a:t>1</a:t>
            </a:r>
            <a:r>
              <a:rPr lang="ko-KR" altLang="en-US" smtClean="0"/>
              <a:t>학기</a:t>
            </a:r>
            <a:endParaRPr lang="en-US" altLang="ko-KR" smtClean="0"/>
          </a:p>
          <a:p>
            <a:endParaRPr lang="en-US" altLang="ko-KR" smtClean="0"/>
          </a:p>
          <a:p>
            <a:r>
              <a:rPr lang="ko-KR" altLang="en-US" smtClean="0"/>
              <a:t>성병문</a:t>
            </a:r>
            <a:endParaRPr lang="en-US" altLang="ko-KR" smtClean="0"/>
          </a:p>
          <a:p>
            <a:endParaRPr lang="en-US"/>
          </a:p>
          <a:p>
            <a:r>
              <a:rPr lang="ko-KR" altLang="en-US" smtClean="0"/>
              <a:t>한세대학교 일반대학원</a:t>
            </a:r>
            <a:endParaRPr lang="en-US"/>
          </a:p>
        </p:txBody>
      </p:sp>
    </p:spTree>
    <p:extLst>
      <p:ext uri="{BB962C8B-B14F-4D97-AF65-F5344CB8AC3E}">
        <p14:creationId xmlns:p14="http://schemas.microsoft.com/office/powerpoint/2010/main" val="42562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Programming Methodologies (p. 20)</a:t>
            </a:r>
            <a:endParaRPr lang="en-US"/>
          </a:p>
        </p:txBody>
      </p:sp>
      <p:sp>
        <p:nvSpPr>
          <p:cNvPr id="3" name="내용 개체 틀 2"/>
          <p:cNvSpPr>
            <a:spLocks noGrp="1"/>
          </p:cNvSpPr>
          <p:nvPr>
            <p:ph idx="1"/>
          </p:nvPr>
        </p:nvSpPr>
        <p:spPr/>
        <p:txBody>
          <a:bodyPr>
            <a:normAutofit fontScale="92500"/>
          </a:bodyPr>
          <a:lstStyle/>
          <a:p>
            <a:r>
              <a:rPr lang="en-US" smtClean="0"/>
              <a:t>Structured Programming</a:t>
            </a:r>
          </a:p>
          <a:p>
            <a:pPr lvl="1"/>
            <a:r>
              <a:rPr lang="en-US" smtClean="0"/>
              <a:t>Dividing </a:t>
            </a:r>
            <a:r>
              <a:rPr lang="en-US"/>
              <a:t>a problem into smaller </a:t>
            </a:r>
            <a:r>
              <a:rPr lang="en-US" smtClean="0"/>
              <a:t>sub-problems </a:t>
            </a:r>
            <a:r>
              <a:rPr lang="en-US"/>
              <a:t>is called structured </a:t>
            </a:r>
            <a:r>
              <a:rPr lang="en-US" smtClean="0"/>
              <a:t>design.</a:t>
            </a:r>
          </a:p>
          <a:p>
            <a:pPr lvl="1"/>
            <a:r>
              <a:rPr lang="en-US" smtClean="0"/>
              <a:t>Each sub-problem is </a:t>
            </a:r>
            <a:r>
              <a:rPr lang="en-US"/>
              <a:t>then analyzed, and a solution is obtained to solve the </a:t>
            </a:r>
            <a:r>
              <a:rPr lang="en-US" smtClean="0"/>
              <a:t>sub-problem.</a:t>
            </a:r>
          </a:p>
          <a:p>
            <a:pPr lvl="1"/>
            <a:r>
              <a:rPr lang="en-US" smtClean="0"/>
              <a:t>The </a:t>
            </a:r>
            <a:r>
              <a:rPr lang="en-US"/>
              <a:t>solutions to all </a:t>
            </a:r>
            <a:r>
              <a:rPr lang="en-US" smtClean="0"/>
              <a:t>of the sub-problems </a:t>
            </a:r>
            <a:r>
              <a:rPr lang="en-US"/>
              <a:t>are then combined to solve the overall problem. </a:t>
            </a:r>
            <a:endParaRPr lang="en-US" smtClean="0"/>
          </a:p>
          <a:p>
            <a:pPr lvl="1"/>
            <a:r>
              <a:rPr lang="en-US" smtClean="0"/>
              <a:t>The structured-design approach </a:t>
            </a:r>
            <a:r>
              <a:rPr lang="en-US"/>
              <a:t>is also known as top-down design, bottom-up design, stepwise refinement</a:t>
            </a:r>
            <a:r>
              <a:rPr lang="en-US" smtClean="0"/>
              <a:t>, and </a:t>
            </a:r>
            <a:r>
              <a:rPr lang="en-US"/>
              <a:t>modular programming</a:t>
            </a:r>
            <a:r>
              <a:rPr lang="en-US" smtClean="0"/>
              <a:t>.</a:t>
            </a:r>
          </a:p>
          <a:p>
            <a:r>
              <a:rPr lang="en-US" smtClean="0"/>
              <a:t>Object-Oriented Programming</a:t>
            </a:r>
          </a:p>
          <a:p>
            <a:pPr lvl="1"/>
            <a:r>
              <a:rPr lang="en-US" smtClean="0"/>
              <a:t>The first </a:t>
            </a:r>
            <a:r>
              <a:rPr lang="en-US"/>
              <a:t>step in the problem-solving process is to identify the components called objects, </a:t>
            </a:r>
            <a:r>
              <a:rPr lang="en-US" smtClean="0"/>
              <a:t>which form </a:t>
            </a:r>
            <a:r>
              <a:rPr lang="en-US"/>
              <a:t>the basis of the solution, and to determine how these objects interact with one another</a:t>
            </a:r>
            <a:r>
              <a:rPr lang="en-US" smtClean="0"/>
              <a:t>.</a:t>
            </a:r>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a:t>
            </a:fld>
            <a:endParaRPr lang="en-US"/>
          </a:p>
        </p:txBody>
      </p:sp>
      <p:sp>
        <p:nvSpPr>
          <p:cNvPr id="7" name="날짜 개체 틀 6"/>
          <p:cNvSpPr>
            <a:spLocks noGrp="1"/>
          </p:cNvSpPr>
          <p:nvPr>
            <p:ph type="dt" sz="half" idx="10"/>
          </p:nvPr>
        </p:nvSpPr>
        <p:spPr/>
        <p:txBody>
          <a:bodyPr/>
          <a:lstStyle/>
          <a:p>
            <a:fld id="{3AD8E61E-12B8-4269-8C39-34E810C9161C}" type="datetime1">
              <a:rPr lang="ko-KR" altLang="en-US" smtClean="0"/>
              <a:t>2018-06-09</a:t>
            </a:fld>
            <a:endParaRPr lang="en-US"/>
          </a:p>
        </p:txBody>
      </p:sp>
    </p:spTree>
    <p:extLst>
      <p:ext uri="{BB962C8B-B14F-4D97-AF65-F5344CB8AC3E}">
        <p14:creationId xmlns:p14="http://schemas.microsoft.com/office/powerpoint/2010/main" val="1750326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a:t>Arrays as Parameters to Functions </a:t>
            </a:r>
            <a:r>
              <a:rPr lang="en-US" sz="3600" smtClean="0"/>
              <a:t>(p. 518)</a:t>
            </a:r>
            <a:endParaRPr lang="en-US" sz="3600"/>
          </a:p>
        </p:txBody>
      </p:sp>
      <p:sp>
        <p:nvSpPr>
          <p:cNvPr id="3" name="내용 개체 틀 2"/>
          <p:cNvSpPr>
            <a:spLocks noGrp="1"/>
          </p:cNvSpPr>
          <p:nvPr>
            <p:ph idx="1"/>
          </p:nvPr>
        </p:nvSpPr>
        <p:spPr/>
        <p:txBody>
          <a:bodyPr/>
          <a:lstStyle/>
          <a:p>
            <a:pPr>
              <a:lnSpc>
                <a:spcPct val="100000"/>
              </a:lnSpc>
            </a:pPr>
            <a:r>
              <a:rPr lang="en-US"/>
              <a:t>In C++, arrays are passed by reference </a:t>
            </a:r>
            <a:r>
              <a:rPr lang="en-US" smtClean="0"/>
              <a:t>only.</a:t>
            </a:r>
          </a:p>
          <a:p>
            <a:pPr lvl="1">
              <a:lnSpc>
                <a:spcPct val="100000"/>
              </a:lnSpc>
            </a:pPr>
            <a:endParaRPr lang="en-US" sz="400" smtClean="0">
              <a:latin typeface="Consolas" panose="020B0609020204030204" pitchFamily="49" charset="0"/>
            </a:endParaRPr>
          </a:p>
          <a:p>
            <a:pPr lvl="1">
              <a:lnSpc>
                <a:spcPct val="100000"/>
              </a:lnSpc>
            </a:pPr>
            <a:r>
              <a:rPr lang="en-US" smtClean="0">
                <a:latin typeface="Consolas" panose="020B0609020204030204" pitchFamily="49" charset="0"/>
              </a:rPr>
              <a:t>void funcArray (</a:t>
            </a:r>
            <a:r>
              <a:rPr lang="en-US">
                <a:latin typeface="Consolas" panose="020B0609020204030204" pitchFamily="49" charset="0"/>
              </a:rPr>
              <a:t>int </a:t>
            </a:r>
            <a:r>
              <a:rPr lang="en-US" smtClean="0">
                <a:latin typeface="Consolas" panose="020B0609020204030204" pitchFamily="49" charset="0"/>
              </a:rPr>
              <a:t>a[], </a:t>
            </a:r>
            <a:r>
              <a:rPr lang="en-US">
                <a:latin typeface="Consolas" panose="020B0609020204030204" pitchFamily="49" charset="0"/>
              </a:rPr>
              <a:t>double </a:t>
            </a:r>
            <a:r>
              <a:rPr lang="en-US" smtClean="0">
                <a:latin typeface="Consolas" panose="020B0609020204030204" pitchFamily="49" charset="0"/>
              </a:rPr>
              <a:t>b[])</a:t>
            </a:r>
            <a:r>
              <a:rPr lang="en-US">
                <a:latin typeface="Consolas" panose="020B0609020204030204" pitchFamily="49" charset="0"/>
              </a:rPr>
              <a:t/>
            </a:r>
            <a:br>
              <a:rPr lang="en-US">
                <a:latin typeface="Consolas" panose="020B0609020204030204" pitchFamily="49" charset="0"/>
              </a:rPr>
            </a:br>
            <a:r>
              <a:rPr lang="en-US">
                <a:latin typeface="Consolas" panose="020B0609020204030204" pitchFamily="49" charset="0"/>
              </a:rPr>
              <a:t>{</a:t>
            </a:r>
            <a:br>
              <a:rPr lang="en-US">
                <a:latin typeface="Consolas" panose="020B0609020204030204" pitchFamily="49" charset="0"/>
              </a:rPr>
            </a:br>
            <a:r>
              <a:rPr lang="en-US" smtClean="0">
                <a:latin typeface="Consolas" panose="020B0609020204030204" pitchFamily="49" charset="0"/>
              </a:rPr>
              <a:t>    ...</a:t>
            </a:r>
            <a:r>
              <a:rPr lang="en-US">
                <a:latin typeface="Consolas" panose="020B0609020204030204" pitchFamily="49" charset="0"/>
              </a:rPr>
              <a:t/>
            </a:r>
            <a:br>
              <a:rPr lang="en-US">
                <a:latin typeface="Consolas" panose="020B0609020204030204" pitchFamily="49" charset="0"/>
              </a:rPr>
            </a:br>
            <a:r>
              <a:rPr lang="en-US" smtClean="0">
                <a:latin typeface="Consolas" panose="020B0609020204030204" pitchFamily="49" charset="0"/>
              </a:rPr>
              <a:t>}</a:t>
            </a:r>
          </a:p>
          <a:p>
            <a:pPr marL="457200" lvl="1" indent="0">
              <a:lnSpc>
                <a:spcPct val="100000"/>
              </a:lnSpc>
              <a:buNone/>
            </a:pPr>
            <a:endParaRPr lang="en-US" sz="400" smtClean="0">
              <a:latin typeface="Consolas" panose="020B0609020204030204" pitchFamily="49" charset="0"/>
            </a:endParaRPr>
          </a:p>
          <a:p>
            <a:pPr>
              <a:lnSpc>
                <a:spcPct val="100000"/>
              </a:lnSpc>
            </a:pPr>
            <a:r>
              <a:rPr lang="en-US"/>
              <a:t>Functions </a:t>
            </a:r>
            <a:r>
              <a:rPr lang="en-US" smtClean="0"/>
              <a:t>cannot return </a:t>
            </a:r>
            <a:r>
              <a:rPr lang="en-US" smtClean="0">
                <a:solidFill>
                  <a:srgbClr val="FF0000"/>
                </a:solidFill>
              </a:rPr>
              <a:t>an array type</a:t>
            </a:r>
            <a:r>
              <a:rPr lang="en-US" smtClean="0"/>
              <a:t>.</a:t>
            </a:r>
            <a:endParaRPr lang="en-US">
              <a:latin typeface="Consolas" panose="020B0609020204030204" pitchFamily="49" charset="0"/>
            </a:endParaRPr>
          </a:p>
          <a:p>
            <a:pPr>
              <a:lnSpc>
                <a:spcPct val="100000"/>
              </a:lnSpc>
            </a:pPr>
            <a:endParaRPr lang="en-US"/>
          </a:p>
        </p:txBody>
      </p:sp>
      <p:sp>
        <p:nvSpPr>
          <p:cNvPr id="4" name="날짜 개체 틀 3"/>
          <p:cNvSpPr>
            <a:spLocks noGrp="1"/>
          </p:cNvSpPr>
          <p:nvPr>
            <p:ph type="dt" sz="half" idx="10"/>
          </p:nvPr>
        </p:nvSpPr>
        <p:spPr/>
        <p:txBody>
          <a:bodyPr/>
          <a:lstStyle/>
          <a:p>
            <a:fld id="{A9DB6D86-372B-4607-A2D8-1138A42C91D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100</a:t>
            </a:fld>
            <a:endParaRPr lang="en-US"/>
          </a:p>
        </p:txBody>
      </p:sp>
    </p:spTree>
    <p:extLst>
      <p:ext uri="{BB962C8B-B14F-4D97-AF65-F5344CB8AC3E}">
        <p14:creationId xmlns:p14="http://schemas.microsoft.com/office/powerpoint/2010/main" val="524600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sizeof</a:t>
            </a:r>
            <a:endParaRPr lang="en-US"/>
          </a:p>
        </p:txBody>
      </p:sp>
      <p:sp>
        <p:nvSpPr>
          <p:cNvPr id="3" name="내용 개체 틀 2"/>
          <p:cNvSpPr>
            <a:spLocks noGrp="1"/>
          </p:cNvSpPr>
          <p:nvPr>
            <p:ph idx="1"/>
          </p:nvPr>
        </p:nvSpPr>
        <p:spPr>
          <a:xfrm>
            <a:off x="681038" y="1245844"/>
            <a:ext cx="8543925" cy="1755974"/>
          </a:xfrm>
        </p:spPr>
        <p:txBody>
          <a:bodyPr/>
          <a:lstStyle/>
          <a:p>
            <a:r>
              <a:rPr lang="en-US" smtClean="0"/>
              <a:t>int a ;         // 4</a:t>
            </a:r>
          </a:p>
          <a:p>
            <a:r>
              <a:rPr lang="en-US" smtClean="0"/>
              <a:t>int b [10];  // 4*10</a:t>
            </a:r>
          </a:p>
          <a:p>
            <a:r>
              <a:rPr lang="en-US" smtClean="0"/>
              <a:t>int * c ;      // 8</a:t>
            </a:r>
            <a:endParaRPr lang="en-US"/>
          </a:p>
        </p:txBody>
      </p:sp>
      <p:sp>
        <p:nvSpPr>
          <p:cNvPr id="4" name="날짜 개체 틀 3"/>
          <p:cNvSpPr>
            <a:spLocks noGrp="1"/>
          </p:cNvSpPr>
          <p:nvPr>
            <p:ph type="dt" sz="half" idx="10"/>
          </p:nvPr>
        </p:nvSpPr>
        <p:spPr/>
        <p:txBody>
          <a:bodyPr/>
          <a:lstStyle/>
          <a:p>
            <a:fld id="{E3301A55-93F4-43F1-A830-1D3DF06255E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101</a:t>
            </a:fld>
            <a:endParaRPr lang="en-US"/>
          </a:p>
        </p:txBody>
      </p:sp>
    </p:spTree>
    <p:extLst>
      <p:ext uri="{BB962C8B-B14F-4D97-AF65-F5344CB8AC3E}">
        <p14:creationId xmlns:p14="http://schemas.microsoft.com/office/powerpoint/2010/main" val="36821798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2909888" y="3495278"/>
            <a:ext cx="5453658" cy="2861073"/>
          </a:xfrm>
          <a:prstGeom prst="rect">
            <a:avLst/>
          </a:prstGeom>
        </p:spPr>
      </p:pic>
      <p:sp>
        <p:nvSpPr>
          <p:cNvPr id="2" name="제목 1"/>
          <p:cNvSpPr>
            <a:spLocks noGrp="1"/>
          </p:cNvSpPr>
          <p:nvPr>
            <p:ph type="title"/>
          </p:nvPr>
        </p:nvSpPr>
        <p:spPr/>
        <p:txBody>
          <a:bodyPr/>
          <a:lstStyle/>
          <a:p>
            <a:r>
              <a:rPr lang="en-US" smtClean="0"/>
              <a:t>Ex: Selecton Sort (p. 530)</a:t>
            </a:r>
            <a:endParaRPr lang="en-US"/>
          </a:p>
        </p:txBody>
      </p:sp>
      <p:sp>
        <p:nvSpPr>
          <p:cNvPr id="3" name="내용 개체 틀 2"/>
          <p:cNvSpPr>
            <a:spLocks noGrp="1"/>
          </p:cNvSpPr>
          <p:nvPr>
            <p:ph idx="1"/>
          </p:nvPr>
        </p:nvSpPr>
        <p:spPr>
          <a:xfrm>
            <a:off x="681038" y="1255271"/>
            <a:ext cx="8543925" cy="2693344"/>
          </a:xfrm>
        </p:spPr>
        <p:txBody>
          <a:bodyPr>
            <a:normAutofit fontScale="77500" lnSpcReduction="20000"/>
          </a:bodyPr>
          <a:lstStyle/>
          <a:p>
            <a:pPr>
              <a:lnSpc>
                <a:spcPct val="100000"/>
              </a:lnSpc>
            </a:pPr>
            <a:r>
              <a:rPr lang="en-US" smtClean="0"/>
              <a:t>Selection Sort algorithm </a:t>
            </a:r>
          </a:p>
          <a:p>
            <a:pPr lvl="1">
              <a:lnSpc>
                <a:spcPct val="100000"/>
              </a:lnSpc>
            </a:pPr>
            <a:r>
              <a:rPr lang="en-US" smtClean="0"/>
              <a:t>finds </a:t>
            </a:r>
            <a:r>
              <a:rPr lang="en-US"/>
              <a:t>the location of the </a:t>
            </a:r>
            <a:r>
              <a:rPr lang="en-US" smtClean="0"/>
              <a:t>smallest element </a:t>
            </a:r>
            <a:r>
              <a:rPr lang="en-US"/>
              <a:t>in the unsorted portion of the list </a:t>
            </a:r>
            <a:endParaRPr lang="en-US" smtClean="0"/>
          </a:p>
          <a:p>
            <a:pPr lvl="1">
              <a:lnSpc>
                <a:spcPct val="100000"/>
              </a:lnSpc>
            </a:pPr>
            <a:r>
              <a:rPr lang="en-US" smtClean="0"/>
              <a:t>and moves </a:t>
            </a:r>
            <a:r>
              <a:rPr lang="en-US"/>
              <a:t>it to the top of </a:t>
            </a:r>
            <a:r>
              <a:rPr lang="en-US" smtClean="0"/>
              <a:t>the unsorted </a:t>
            </a:r>
            <a:r>
              <a:rPr lang="en-US"/>
              <a:t>portion of the </a:t>
            </a:r>
            <a:r>
              <a:rPr lang="en-US" smtClean="0"/>
              <a:t>list.</a:t>
            </a:r>
          </a:p>
          <a:p>
            <a:pPr>
              <a:lnSpc>
                <a:spcPct val="100000"/>
              </a:lnSpc>
            </a:pPr>
            <a:r>
              <a:rPr lang="en-US" smtClean="0"/>
              <a:t>The </a:t>
            </a:r>
            <a:r>
              <a:rPr lang="en-US"/>
              <a:t>first time, </a:t>
            </a:r>
            <a:r>
              <a:rPr lang="en-US" smtClean="0"/>
              <a:t>it </a:t>
            </a:r>
            <a:r>
              <a:rPr lang="en-US"/>
              <a:t>locate the smallest item in the entire list</a:t>
            </a:r>
            <a:r>
              <a:rPr lang="en-US" smtClean="0"/>
              <a:t>.</a:t>
            </a:r>
          </a:p>
          <a:p>
            <a:pPr>
              <a:lnSpc>
                <a:spcPct val="100000"/>
              </a:lnSpc>
            </a:pPr>
            <a:r>
              <a:rPr lang="en-US" smtClean="0"/>
              <a:t>The </a:t>
            </a:r>
            <a:r>
              <a:rPr lang="en-US"/>
              <a:t>second time, </a:t>
            </a:r>
            <a:endParaRPr lang="en-US" smtClean="0"/>
          </a:p>
          <a:p>
            <a:pPr lvl="1">
              <a:lnSpc>
                <a:spcPct val="100000"/>
              </a:lnSpc>
            </a:pPr>
            <a:r>
              <a:rPr lang="en-US" smtClean="0"/>
              <a:t>it locate the smallest item in the list starting from the second element in the list.</a:t>
            </a:r>
          </a:p>
          <a:p>
            <a:pPr>
              <a:lnSpc>
                <a:spcPct val="100000"/>
              </a:lnSpc>
            </a:pPr>
            <a:r>
              <a:rPr lang="en-US" smtClean="0"/>
              <a:t>and so on.</a:t>
            </a:r>
            <a:endParaRPr lang="en-US"/>
          </a:p>
        </p:txBody>
      </p:sp>
      <p:sp>
        <p:nvSpPr>
          <p:cNvPr id="4" name="날짜 개체 틀 3"/>
          <p:cNvSpPr>
            <a:spLocks noGrp="1"/>
          </p:cNvSpPr>
          <p:nvPr>
            <p:ph type="dt" sz="half" idx="10"/>
          </p:nvPr>
        </p:nvSpPr>
        <p:spPr/>
        <p:txBody>
          <a:bodyPr/>
          <a:lstStyle/>
          <a:p>
            <a:fld id="{FE50B753-0133-48E5-B91B-E16C7C390F8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102</a:t>
            </a:fld>
            <a:endParaRPr lang="en-US"/>
          </a:p>
        </p:txBody>
      </p:sp>
      <p:sp>
        <p:nvSpPr>
          <p:cNvPr id="8" name="TextBox 7"/>
          <p:cNvSpPr txBox="1"/>
          <p:nvPr/>
        </p:nvSpPr>
        <p:spPr>
          <a:xfrm>
            <a:off x="754953" y="4921650"/>
            <a:ext cx="2081019" cy="461665"/>
          </a:xfrm>
          <a:prstGeom prst="rect">
            <a:avLst/>
          </a:prstGeom>
          <a:noFill/>
        </p:spPr>
        <p:txBody>
          <a:bodyPr wrap="none" rtlCol="0">
            <a:spAutoFit/>
          </a:bodyPr>
          <a:lstStyle/>
          <a:p>
            <a:r>
              <a:rPr lang="en-US" sz="2400" smtClean="0">
                <a:solidFill>
                  <a:srgbClr val="7030A0"/>
                </a:solidFill>
              </a:rPr>
              <a:t>EX: 8-9 (p. 534)</a:t>
            </a:r>
            <a:endParaRPr lang="en-US" sz="2400">
              <a:solidFill>
                <a:srgbClr val="7030A0"/>
              </a:solidFill>
            </a:endParaRPr>
          </a:p>
        </p:txBody>
      </p:sp>
    </p:spTree>
    <p:extLst>
      <p:ext uri="{BB962C8B-B14F-4D97-AF65-F5344CB8AC3E}">
        <p14:creationId xmlns:p14="http://schemas.microsoft.com/office/powerpoint/2010/main" val="33050546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c-Strings (character array)</a:t>
            </a:r>
            <a:endParaRPr lang="en-US"/>
          </a:p>
        </p:txBody>
      </p:sp>
      <p:sp>
        <p:nvSpPr>
          <p:cNvPr id="3" name="내용 개체 틀 2"/>
          <p:cNvSpPr>
            <a:spLocks noGrp="1"/>
          </p:cNvSpPr>
          <p:nvPr>
            <p:ph idx="1"/>
          </p:nvPr>
        </p:nvSpPr>
        <p:spPr/>
        <p:txBody>
          <a:bodyPr/>
          <a:lstStyle/>
          <a:p>
            <a:r>
              <a:rPr lang="en-US">
                <a:solidFill>
                  <a:srgbClr val="638DAE"/>
                </a:solidFill>
                <a:latin typeface="Consolas" panose="020B0609020204030204" pitchFamily="49" charset="0"/>
              </a:rPr>
              <a:t>#include </a:t>
            </a:r>
            <a:r>
              <a:rPr lang="en-US">
                <a:solidFill>
                  <a:srgbClr val="231F20"/>
                </a:solidFill>
                <a:latin typeface="Consolas" panose="020B0609020204030204" pitchFamily="49" charset="0"/>
              </a:rPr>
              <a:t>&lt;cstring</a:t>
            </a:r>
            <a:r>
              <a:rPr lang="en-US" smtClean="0">
                <a:solidFill>
                  <a:srgbClr val="231F20"/>
                </a:solidFill>
                <a:latin typeface="Consolas" panose="020B0609020204030204" pitchFamily="49" charset="0"/>
              </a:rPr>
              <a:t>&gt;</a:t>
            </a:r>
            <a:endParaRPr lang="en-US" smtClean="0">
              <a:latin typeface="Consolas" panose="020B0609020204030204" pitchFamily="49" charset="0"/>
            </a:endParaRPr>
          </a:p>
          <a:p>
            <a:r>
              <a:rPr lang="en-US" smtClean="0">
                <a:latin typeface="Consolas" panose="020B0609020204030204" pitchFamily="49" charset="0"/>
              </a:rPr>
              <a:t>char </a:t>
            </a:r>
            <a:r>
              <a:rPr lang="en-US">
                <a:latin typeface="Consolas" panose="020B0609020204030204" pitchFamily="49" charset="0"/>
              </a:rPr>
              <a:t>name[16</a:t>
            </a:r>
            <a:r>
              <a:rPr lang="en-US" smtClean="0">
                <a:latin typeface="Consolas" panose="020B0609020204030204" pitchFamily="49" charset="0"/>
              </a:rPr>
              <a:t>] = {</a:t>
            </a:r>
            <a:r>
              <a:rPr lang="en-US">
                <a:latin typeface="Consolas" panose="020B0609020204030204" pitchFamily="49" charset="0"/>
              </a:rPr>
              <a:t>'J</a:t>
            </a:r>
            <a:r>
              <a:rPr lang="en-US" smtClean="0">
                <a:latin typeface="Consolas" panose="020B0609020204030204" pitchFamily="49" charset="0"/>
              </a:rPr>
              <a:t>','o','h','n','\</a:t>
            </a:r>
            <a:r>
              <a:rPr lang="en-US">
                <a:latin typeface="Consolas" panose="020B0609020204030204" pitchFamily="49" charset="0"/>
              </a:rPr>
              <a:t>0</a:t>
            </a:r>
            <a:r>
              <a:rPr lang="en-US" smtClean="0">
                <a:latin typeface="Consolas" panose="020B0609020204030204" pitchFamily="49" charset="0"/>
              </a:rPr>
              <a:t>'} ;</a:t>
            </a:r>
          </a:p>
          <a:p>
            <a:r>
              <a:rPr lang="en-US" smtClean="0">
                <a:latin typeface="Consolas" panose="020B0609020204030204" pitchFamily="49" charset="0"/>
              </a:rPr>
              <a:t>char </a:t>
            </a:r>
            <a:r>
              <a:rPr lang="en-US">
                <a:latin typeface="Consolas" panose="020B0609020204030204" pitchFamily="49" charset="0"/>
              </a:rPr>
              <a:t>name[16</a:t>
            </a:r>
            <a:r>
              <a:rPr lang="en-US" smtClean="0">
                <a:latin typeface="Consolas" panose="020B0609020204030204" pitchFamily="49" charset="0"/>
              </a:rPr>
              <a:t>] = "</a:t>
            </a:r>
            <a:r>
              <a:rPr lang="en-US">
                <a:latin typeface="Consolas" panose="020B0609020204030204" pitchFamily="49" charset="0"/>
              </a:rPr>
              <a:t>John</a:t>
            </a:r>
            <a:r>
              <a:rPr lang="en-US" smtClean="0">
                <a:latin typeface="Consolas" panose="020B0609020204030204" pitchFamily="49" charset="0"/>
              </a:rPr>
              <a:t>" ;</a:t>
            </a:r>
          </a:p>
          <a:p>
            <a:r>
              <a:rPr lang="en-US">
                <a:latin typeface="Consolas" panose="020B0609020204030204" pitchFamily="49" charset="0"/>
              </a:rPr>
              <a:t>char </a:t>
            </a:r>
            <a:r>
              <a:rPr lang="en-US" smtClean="0">
                <a:latin typeface="Consolas" panose="020B0609020204030204" pitchFamily="49" charset="0"/>
              </a:rPr>
              <a:t>name[]   = "</a:t>
            </a:r>
            <a:r>
              <a:rPr lang="en-US">
                <a:latin typeface="Consolas" panose="020B0609020204030204" pitchFamily="49" charset="0"/>
              </a:rPr>
              <a:t>John</a:t>
            </a:r>
            <a:r>
              <a:rPr lang="en-US" smtClean="0">
                <a:latin typeface="Consolas" panose="020B0609020204030204" pitchFamily="49" charset="0"/>
              </a:rPr>
              <a:t>" ;</a:t>
            </a:r>
          </a:p>
          <a:p>
            <a:r>
              <a:rPr lang="en-US">
                <a:latin typeface="Consolas" panose="020B0609020204030204" pitchFamily="49" charset="0"/>
              </a:rPr>
              <a:t>char </a:t>
            </a:r>
            <a:r>
              <a:rPr lang="en-US" smtClean="0">
                <a:latin typeface="Consolas" panose="020B0609020204030204" pitchFamily="49" charset="0"/>
              </a:rPr>
              <a:t>* name   = "</a:t>
            </a:r>
            <a:r>
              <a:rPr lang="en-US">
                <a:latin typeface="Consolas" panose="020B0609020204030204" pitchFamily="49" charset="0"/>
              </a:rPr>
              <a:t>John</a:t>
            </a:r>
            <a:r>
              <a:rPr lang="en-US" smtClean="0">
                <a:latin typeface="Consolas" panose="020B0609020204030204" pitchFamily="49" charset="0"/>
              </a:rPr>
              <a:t>" ;</a:t>
            </a:r>
          </a:p>
          <a:p>
            <a:endParaRPr lang="en-US">
              <a:latin typeface="Consolas" panose="020B0609020204030204" pitchFamily="49" charset="0"/>
            </a:endParaRPr>
          </a:p>
          <a:p>
            <a:r>
              <a:rPr lang="en-US" smtClean="0">
                <a:latin typeface="Consolas" panose="020B0609020204030204" pitchFamily="49" charset="0"/>
              </a:rPr>
              <a:t>strcpy(s1, s2)</a:t>
            </a:r>
          </a:p>
          <a:p>
            <a:r>
              <a:rPr lang="en-US" smtClean="0">
                <a:latin typeface="Consolas" panose="020B0609020204030204" pitchFamily="49" charset="0"/>
              </a:rPr>
              <a:t>strcmp(s1, s2)</a:t>
            </a:r>
          </a:p>
          <a:p>
            <a:r>
              <a:rPr lang="en-US" smtClean="0">
                <a:latin typeface="Consolas" panose="020B0609020204030204" pitchFamily="49" charset="0"/>
              </a:rPr>
              <a:t>strlen(s)</a:t>
            </a:r>
            <a:endParaRPr lang="en-US">
              <a:latin typeface="Consolas" panose="020B0609020204030204" pitchFamily="49" charset="0"/>
            </a:endParaRPr>
          </a:p>
          <a:p>
            <a:endParaRPr lang="en-US">
              <a:latin typeface="Consolas" panose="020B0609020204030204" pitchFamily="49" charset="0"/>
            </a:endParaRPr>
          </a:p>
          <a:p>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7971CBD6-F760-4FBF-B374-D730C42060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103</a:t>
            </a:fld>
            <a:endParaRPr lang="en-US"/>
          </a:p>
        </p:txBody>
      </p:sp>
    </p:spTree>
    <p:extLst>
      <p:ext uri="{BB962C8B-B14F-4D97-AF65-F5344CB8AC3E}">
        <p14:creationId xmlns:p14="http://schemas.microsoft.com/office/powerpoint/2010/main" val="900296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9</a:t>
            </a:r>
            <a:endParaRPr lang="en-US"/>
          </a:p>
        </p:txBody>
      </p:sp>
      <p:sp>
        <p:nvSpPr>
          <p:cNvPr id="3" name="텍스트 개체 틀 2"/>
          <p:cNvSpPr>
            <a:spLocks noGrp="1"/>
          </p:cNvSpPr>
          <p:nvPr>
            <p:ph type="body" idx="1"/>
          </p:nvPr>
        </p:nvSpPr>
        <p:spPr>
          <a:xfrm>
            <a:off x="2243460" y="3675065"/>
            <a:ext cx="5408762" cy="1500187"/>
          </a:xfrm>
        </p:spPr>
        <p:txBody>
          <a:bodyPr anchor="ctr"/>
          <a:lstStyle/>
          <a:p>
            <a:pPr algn="ctr"/>
            <a:r>
              <a:rPr lang="en-US" smtClean="0"/>
              <a:t>STRUCTS</a:t>
            </a:r>
            <a:endParaRPr lang="en-US"/>
          </a:p>
        </p:txBody>
      </p:sp>
      <p:sp>
        <p:nvSpPr>
          <p:cNvPr id="4" name="날짜 개체 틀 3"/>
          <p:cNvSpPr>
            <a:spLocks noGrp="1"/>
          </p:cNvSpPr>
          <p:nvPr>
            <p:ph type="dt" sz="half" idx="10"/>
          </p:nvPr>
        </p:nvSpPr>
        <p:spPr/>
        <p:txBody>
          <a:bodyPr/>
          <a:lstStyle/>
          <a:p>
            <a:fld id="{DA0966EE-009C-4228-9D0F-F0831DD651E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104</a:t>
            </a:fld>
            <a:endParaRPr lang="en-US"/>
          </a:p>
        </p:txBody>
      </p:sp>
    </p:spTree>
    <p:extLst>
      <p:ext uri="{BB962C8B-B14F-4D97-AF65-F5344CB8AC3E}">
        <p14:creationId xmlns:p14="http://schemas.microsoft.com/office/powerpoint/2010/main" val="3348059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Struct (p. 592)</a:t>
            </a:r>
            <a:endParaRPr lang="en-US"/>
          </a:p>
        </p:txBody>
      </p:sp>
      <p:sp>
        <p:nvSpPr>
          <p:cNvPr id="3" name="내용 개체 틀 2"/>
          <p:cNvSpPr>
            <a:spLocks noGrp="1"/>
          </p:cNvSpPr>
          <p:nvPr>
            <p:ph idx="1"/>
          </p:nvPr>
        </p:nvSpPr>
        <p:spPr/>
        <p:txBody>
          <a:bodyPr/>
          <a:lstStyle/>
          <a:p>
            <a:r>
              <a:rPr lang="en-US"/>
              <a:t>An array is a homogeneous data </a:t>
            </a:r>
            <a:r>
              <a:rPr lang="en-US" smtClean="0"/>
              <a:t>structure.</a:t>
            </a:r>
            <a:endParaRPr lang="en-US"/>
          </a:p>
          <a:p>
            <a:r>
              <a:rPr lang="en-US" smtClean="0"/>
              <a:t>A </a:t>
            </a:r>
            <a:r>
              <a:rPr lang="en-US"/>
              <a:t>struct </a:t>
            </a:r>
            <a:r>
              <a:rPr lang="en-US" smtClean="0"/>
              <a:t>is a </a:t>
            </a:r>
            <a:r>
              <a:rPr lang="en-US"/>
              <a:t>heterogeneous data structure</a:t>
            </a:r>
            <a:r>
              <a:rPr lang="en-US" smtClean="0"/>
              <a:t>.</a:t>
            </a:r>
          </a:p>
          <a:p>
            <a:endParaRPr lang="en-US" smtClean="0"/>
          </a:p>
          <a:p>
            <a:r>
              <a:rPr lang="en-US" smtClean="0"/>
              <a:t>A struct  is </a:t>
            </a:r>
            <a:r>
              <a:rPr lang="en-US"/>
              <a:t>a </a:t>
            </a:r>
            <a:r>
              <a:rPr lang="en-US" smtClean="0"/>
              <a:t>C-like struct</a:t>
            </a:r>
            <a:r>
              <a:rPr lang="en-US"/>
              <a:t>. </a:t>
            </a:r>
            <a:endParaRPr lang="en-US" smtClean="0"/>
          </a:p>
          <a:p>
            <a:r>
              <a:rPr lang="en-US" smtClean="0"/>
              <a:t>class = struct + function</a:t>
            </a:r>
            <a:endParaRPr lang="en-US"/>
          </a:p>
        </p:txBody>
      </p:sp>
      <p:sp>
        <p:nvSpPr>
          <p:cNvPr id="4" name="날짜 개체 틀 3"/>
          <p:cNvSpPr>
            <a:spLocks noGrp="1"/>
          </p:cNvSpPr>
          <p:nvPr>
            <p:ph type="dt" sz="half" idx="10"/>
          </p:nvPr>
        </p:nvSpPr>
        <p:spPr/>
        <p:txBody>
          <a:bodyPr/>
          <a:lstStyle/>
          <a:p>
            <a:fld id="{41EEF76A-6620-41F7-833F-8B61A534C76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105</a:t>
            </a:fld>
            <a:endParaRPr lang="en-US"/>
          </a:p>
        </p:txBody>
      </p:sp>
    </p:spTree>
    <p:extLst>
      <p:ext uri="{BB962C8B-B14F-4D97-AF65-F5344CB8AC3E}">
        <p14:creationId xmlns:p14="http://schemas.microsoft.com/office/powerpoint/2010/main" val="1188053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Record = struct   (p. 592) </a:t>
            </a:r>
            <a:endParaRPr lang="en-US"/>
          </a:p>
        </p:txBody>
      </p:sp>
      <p:sp>
        <p:nvSpPr>
          <p:cNvPr id="3" name="내용 개체 틀 2"/>
          <p:cNvSpPr>
            <a:spLocks noGrp="1"/>
          </p:cNvSpPr>
          <p:nvPr>
            <p:ph idx="1"/>
          </p:nvPr>
        </p:nvSpPr>
        <p:spPr>
          <a:xfrm>
            <a:off x="681038" y="1255271"/>
            <a:ext cx="8543925" cy="5101081"/>
          </a:xfrm>
        </p:spPr>
        <p:txBody>
          <a:bodyPr>
            <a:normAutofit/>
          </a:bodyPr>
          <a:lstStyle/>
          <a:p>
            <a:pPr>
              <a:lnSpc>
                <a:spcPct val="100000"/>
              </a:lnSpc>
            </a:pPr>
            <a:r>
              <a:rPr lang="en-US" smtClean="0">
                <a:solidFill>
                  <a:srgbClr val="638DAE"/>
                </a:solidFill>
              </a:rPr>
              <a:t>struct</a:t>
            </a:r>
            <a:endParaRPr lang="en-US" smtClean="0">
              <a:solidFill>
                <a:srgbClr val="231F20"/>
              </a:solidFill>
            </a:endParaRPr>
          </a:p>
          <a:p>
            <a:pPr lvl="1">
              <a:lnSpc>
                <a:spcPct val="100000"/>
              </a:lnSpc>
            </a:pPr>
            <a:r>
              <a:rPr lang="en-US" smtClean="0">
                <a:solidFill>
                  <a:srgbClr val="231F20"/>
                </a:solidFill>
              </a:rPr>
              <a:t>A </a:t>
            </a:r>
            <a:r>
              <a:rPr lang="en-US">
                <a:solidFill>
                  <a:srgbClr val="231F20"/>
                </a:solidFill>
              </a:rPr>
              <a:t>collection of a fixed number of </a:t>
            </a:r>
            <a:r>
              <a:rPr lang="en-US" smtClean="0">
                <a:solidFill>
                  <a:srgbClr val="231F20"/>
                </a:solidFill>
              </a:rPr>
              <a:t>components.</a:t>
            </a:r>
          </a:p>
          <a:p>
            <a:pPr lvl="1">
              <a:lnSpc>
                <a:spcPct val="100000"/>
              </a:lnSpc>
            </a:pPr>
            <a:r>
              <a:rPr lang="en-US" smtClean="0">
                <a:solidFill>
                  <a:srgbClr val="231F20"/>
                </a:solidFill>
              </a:rPr>
              <a:t>The </a:t>
            </a:r>
            <a:r>
              <a:rPr lang="en-US">
                <a:solidFill>
                  <a:srgbClr val="231F20"/>
                </a:solidFill>
              </a:rPr>
              <a:t>components </a:t>
            </a:r>
            <a:r>
              <a:rPr lang="en-US" smtClean="0">
                <a:solidFill>
                  <a:srgbClr val="231F20"/>
                </a:solidFill>
              </a:rPr>
              <a:t>are accessed </a:t>
            </a:r>
            <a:r>
              <a:rPr lang="en-US">
                <a:solidFill>
                  <a:srgbClr val="231F20"/>
                </a:solidFill>
              </a:rPr>
              <a:t>by name</a:t>
            </a:r>
            <a:r>
              <a:rPr lang="en-US" smtClean="0">
                <a:solidFill>
                  <a:srgbClr val="231F20"/>
                </a:solidFill>
              </a:rPr>
              <a:t>.</a:t>
            </a:r>
          </a:p>
          <a:p>
            <a:pPr lvl="1">
              <a:lnSpc>
                <a:spcPct val="100000"/>
              </a:lnSpc>
            </a:pPr>
            <a:r>
              <a:rPr lang="en-US" smtClean="0">
                <a:solidFill>
                  <a:srgbClr val="231F20"/>
                </a:solidFill>
              </a:rPr>
              <a:t>The </a:t>
            </a:r>
            <a:r>
              <a:rPr lang="en-US">
                <a:solidFill>
                  <a:srgbClr val="231F20"/>
                </a:solidFill>
              </a:rPr>
              <a:t>components may be of different types</a:t>
            </a:r>
            <a:r>
              <a:rPr lang="en-US" smtClean="0">
                <a:solidFill>
                  <a:srgbClr val="231F20"/>
                </a:solidFill>
              </a:rPr>
              <a:t>.</a:t>
            </a:r>
          </a:p>
          <a:p>
            <a:pPr>
              <a:lnSpc>
                <a:spcPct val="100000"/>
              </a:lnSpc>
            </a:pPr>
            <a:r>
              <a:rPr lang="en-US" smtClean="0">
                <a:solidFill>
                  <a:srgbClr val="231F20"/>
                </a:solidFill>
              </a:rPr>
              <a:t>Syntax</a:t>
            </a:r>
          </a:p>
          <a:p>
            <a:pPr marL="457200" lvl="1" indent="0">
              <a:lnSpc>
                <a:spcPct val="100000"/>
              </a:lnSpc>
              <a:buNone/>
            </a:pPr>
            <a:r>
              <a:rPr lang="en-US">
                <a:solidFill>
                  <a:srgbClr val="0070C0"/>
                </a:solidFill>
                <a:latin typeface="Consolas" panose="020B0609020204030204" pitchFamily="49" charset="0"/>
              </a:rPr>
              <a:t>struct </a:t>
            </a:r>
            <a:r>
              <a:rPr lang="en-US" smtClean="0">
                <a:solidFill>
                  <a:srgbClr val="0070C0"/>
                </a:solidFill>
                <a:latin typeface="Consolas" panose="020B0609020204030204" pitchFamily="49" charset="0"/>
              </a:rPr>
              <a:t>structName {</a:t>
            </a:r>
            <a:r>
              <a:rPr lang="en-US">
                <a:solidFill>
                  <a:srgbClr val="0070C0"/>
                </a:solidFill>
                <a:latin typeface="Consolas" panose="020B0609020204030204" pitchFamily="49" charset="0"/>
              </a:rPr>
              <a:t/>
            </a:r>
            <a:br>
              <a:rPr lang="en-US">
                <a:solidFill>
                  <a:srgbClr val="0070C0"/>
                </a:solidFill>
                <a:latin typeface="Consolas" panose="020B0609020204030204" pitchFamily="49" charset="0"/>
              </a:rPr>
            </a:br>
            <a:r>
              <a:rPr lang="en-US" smtClean="0">
                <a:solidFill>
                  <a:srgbClr val="0070C0"/>
                </a:solidFill>
                <a:latin typeface="Consolas" panose="020B0609020204030204" pitchFamily="49" charset="0"/>
              </a:rPr>
              <a:t>   dataType1 </a:t>
            </a:r>
            <a:r>
              <a:rPr lang="en-US">
                <a:solidFill>
                  <a:srgbClr val="0070C0"/>
                </a:solidFill>
                <a:latin typeface="Consolas" panose="020B0609020204030204" pitchFamily="49" charset="0"/>
              </a:rPr>
              <a:t>identifier1;</a:t>
            </a:r>
            <a:br>
              <a:rPr lang="en-US">
                <a:solidFill>
                  <a:srgbClr val="0070C0"/>
                </a:solidFill>
                <a:latin typeface="Consolas" panose="020B0609020204030204" pitchFamily="49" charset="0"/>
              </a:rPr>
            </a:br>
            <a:r>
              <a:rPr lang="en-US" smtClean="0">
                <a:solidFill>
                  <a:srgbClr val="0070C0"/>
                </a:solidFill>
                <a:latin typeface="Consolas" panose="020B0609020204030204" pitchFamily="49" charset="0"/>
              </a:rPr>
              <a:t>   dataType2 </a:t>
            </a:r>
            <a:r>
              <a:rPr lang="en-US">
                <a:solidFill>
                  <a:srgbClr val="0070C0"/>
                </a:solidFill>
                <a:latin typeface="Consolas" panose="020B0609020204030204" pitchFamily="49" charset="0"/>
              </a:rPr>
              <a:t>identifier2;</a:t>
            </a:r>
            <a:br>
              <a:rPr lang="en-US">
                <a:solidFill>
                  <a:srgbClr val="0070C0"/>
                </a:solidFill>
                <a:latin typeface="Consolas" panose="020B0609020204030204" pitchFamily="49" charset="0"/>
              </a:rPr>
            </a:br>
            <a:r>
              <a:rPr lang="en-US" smtClean="0">
                <a:solidFill>
                  <a:srgbClr val="0070C0"/>
                </a:solidFill>
                <a:latin typeface="Consolas" panose="020B0609020204030204" pitchFamily="49" charset="0"/>
              </a:rPr>
              <a:t>   ...</a:t>
            </a:r>
            <a:r>
              <a:rPr lang="en-US">
                <a:solidFill>
                  <a:srgbClr val="0070C0"/>
                </a:solidFill>
                <a:latin typeface="Consolas" panose="020B0609020204030204" pitchFamily="49" charset="0"/>
              </a:rPr>
              <a:t/>
            </a:r>
            <a:br>
              <a:rPr lang="en-US">
                <a:solidFill>
                  <a:srgbClr val="0070C0"/>
                </a:solidFill>
                <a:latin typeface="Consolas" panose="020B0609020204030204" pitchFamily="49" charset="0"/>
              </a:rPr>
            </a:br>
            <a:r>
              <a:rPr lang="en-US" smtClean="0">
                <a:solidFill>
                  <a:srgbClr val="0070C0"/>
                </a:solidFill>
                <a:latin typeface="Consolas" panose="020B0609020204030204" pitchFamily="49" charset="0"/>
              </a:rPr>
              <a:t>   dataTypen </a:t>
            </a:r>
            <a:r>
              <a:rPr lang="en-US">
                <a:solidFill>
                  <a:srgbClr val="0070C0"/>
                </a:solidFill>
                <a:latin typeface="Consolas" panose="020B0609020204030204" pitchFamily="49" charset="0"/>
              </a:rPr>
              <a:t>identifiern;</a:t>
            </a:r>
            <a:br>
              <a:rPr lang="en-US">
                <a:solidFill>
                  <a:srgbClr val="0070C0"/>
                </a:solidFill>
                <a:latin typeface="Consolas" panose="020B0609020204030204" pitchFamily="49" charset="0"/>
              </a:rPr>
            </a:br>
            <a:r>
              <a:rPr lang="en-US">
                <a:solidFill>
                  <a:srgbClr val="0070C0"/>
                </a:solidFill>
                <a:latin typeface="Consolas" panose="020B0609020204030204" pitchFamily="49" charset="0"/>
              </a:rPr>
              <a:t>}; </a:t>
            </a:r>
            <a:r>
              <a:rPr lang="en-US"/>
              <a:t/>
            </a:r>
            <a:br>
              <a:rPr lang="en-US"/>
            </a:br>
            <a:endParaRPr lang="en-US" smtClean="0">
              <a:solidFill>
                <a:srgbClr val="231F20"/>
              </a:solidFill>
            </a:endParaRPr>
          </a:p>
          <a:p>
            <a:pPr lvl="1">
              <a:lnSpc>
                <a:spcPct val="100000"/>
              </a:lnSpc>
            </a:pPr>
            <a:endParaRPr lang="en-US"/>
          </a:p>
        </p:txBody>
      </p:sp>
      <p:sp>
        <p:nvSpPr>
          <p:cNvPr id="4" name="날짜 개체 틀 3"/>
          <p:cNvSpPr>
            <a:spLocks noGrp="1"/>
          </p:cNvSpPr>
          <p:nvPr>
            <p:ph type="dt" sz="half" idx="10"/>
          </p:nvPr>
        </p:nvSpPr>
        <p:spPr/>
        <p:txBody>
          <a:bodyPr/>
          <a:lstStyle/>
          <a:p>
            <a:fld id="{AD0BF090-BEF8-4818-8E4D-6DFD79EA871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106</a:t>
            </a:fld>
            <a:endParaRPr lang="en-US"/>
          </a:p>
        </p:txBody>
      </p:sp>
      <p:pic>
        <p:nvPicPr>
          <p:cNvPr id="9" name="그림 8"/>
          <p:cNvPicPr>
            <a:picLocks noChangeAspect="1"/>
          </p:cNvPicPr>
          <p:nvPr/>
        </p:nvPicPr>
        <p:blipFill>
          <a:blip r:embed="rId2"/>
          <a:stretch>
            <a:fillRect/>
          </a:stretch>
        </p:blipFill>
        <p:spPr>
          <a:xfrm>
            <a:off x="6363854" y="4259308"/>
            <a:ext cx="2950385" cy="1929315"/>
          </a:xfrm>
          <a:prstGeom prst="rect">
            <a:avLst/>
          </a:prstGeom>
          <a:ln>
            <a:solidFill>
              <a:schemeClr val="accent1"/>
            </a:solidFill>
          </a:ln>
        </p:spPr>
      </p:pic>
    </p:spTree>
    <p:extLst>
      <p:ext uri="{BB962C8B-B14F-4D97-AF65-F5344CB8AC3E}">
        <p14:creationId xmlns:p14="http://schemas.microsoft.com/office/powerpoint/2010/main" val="1608131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struct houseType (p. 593)</a:t>
            </a:r>
            <a:endParaRPr lang="en-US"/>
          </a:p>
        </p:txBody>
      </p:sp>
      <p:sp>
        <p:nvSpPr>
          <p:cNvPr id="3" name="내용 개체 틀 2"/>
          <p:cNvSpPr>
            <a:spLocks noGrp="1"/>
          </p:cNvSpPr>
          <p:nvPr>
            <p:ph idx="1"/>
          </p:nvPr>
        </p:nvSpPr>
        <p:spPr>
          <a:xfrm>
            <a:off x="681038" y="1255271"/>
            <a:ext cx="5553507" cy="4803784"/>
          </a:xfrm>
          <a:ln>
            <a:solidFill>
              <a:schemeClr val="accent1"/>
            </a:solidFill>
          </a:ln>
        </p:spPr>
        <p:txBody>
          <a:bodyPr>
            <a:normAutofit fontScale="85000" lnSpcReduction="20000"/>
          </a:bodyPr>
          <a:lstStyle/>
          <a:p>
            <a:pPr marL="0" indent="0">
              <a:lnSpc>
                <a:spcPct val="120000"/>
              </a:lnSpc>
              <a:buNone/>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House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0070C0"/>
                </a:solidFill>
                <a:latin typeface="Consolas" panose="020B0609020204030204" pitchFamily="49" charset="0"/>
              </a:rPr>
              <a:t>string</a:t>
            </a:r>
            <a:r>
              <a:rPr lang="en-US" smtClean="0">
                <a:solidFill>
                  <a:srgbClr val="231F20"/>
                </a:solidFill>
                <a:latin typeface="Consolas" panose="020B0609020204030204" pitchFamily="49" charset="0"/>
              </a:rPr>
              <a:t> style;</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numOfBedrooms;</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numOfBathrooms;</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numOfCarsGarage;</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yearBuilt;</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finishedSquareFootage;</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smtClean="0">
                <a:solidFill>
                  <a:srgbClr val="231F20"/>
                </a:solidFill>
                <a:latin typeface="Consolas" panose="020B0609020204030204" pitchFamily="49" charset="0"/>
              </a:rPr>
              <a:t>price;</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smtClean="0">
                <a:solidFill>
                  <a:srgbClr val="231F20"/>
                </a:solidFill>
                <a:latin typeface="Consolas" panose="020B0609020204030204" pitchFamily="49" charset="0"/>
              </a:rPr>
              <a:t>tax;</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endParaRPr lang="en-US">
              <a:solidFill>
                <a:srgbClr val="231F20"/>
              </a:solidFill>
              <a:latin typeface="Consolas" panose="020B0609020204030204" pitchFamily="49" charset="0"/>
            </a:endParaRPr>
          </a:p>
          <a:p>
            <a:pPr marL="0" indent="0">
              <a:lnSpc>
                <a:spcPct val="120000"/>
              </a:lnSpc>
              <a:buNone/>
            </a:pPr>
            <a:r>
              <a:rPr lang="en-US" smtClean="0">
                <a:solidFill>
                  <a:srgbClr val="0070C0"/>
                </a:solidFill>
                <a:latin typeface="Consolas" panose="020B0609020204030204" pitchFamily="49" charset="0"/>
              </a:rPr>
              <a:t>House</a:t>
            </a:r>
            <a:r>
              <a:rPr lang="en-US" smtClean="0">
                <a:solidFill>
                  <a:srgbClr val="231F20"/>
                </a:solidFill>
                <a:latin typeface="Consolas" panose="020B0609020204030204" pitchFamily="49" charset="0"/>
              </a:rPr>
              <a:t> house ;</a:t>
            </a:r>
            <a:endParaRPr lang="en-US">
              <a:solidFill>
                <a:srgbClr val="231F20"/>
              </a:solidFill>
              <a:latin typeface="Consolas" panose="020B0609020204030204" pitchFamily="49" charset="0"/>
            </a:endParaRPr>
          </a:p>
          <a:p>
            <a:pPr marL="0" indent="0">
              <a:lnSpc>
                <a:spcPct val="120000"/>
              </a:lnSpc>
              <a:buNone/>
            </a:pPr>
            <a:r>
              <a:rPr lang="en-US" smtClean="0">
                <a:solidFill>
                  <a:srgbClr val="0070C0"/>
                </a:solidFill>
                <a:latin typeface="Consolas" panose="020B0609020204030204" pitchFamily="49" charset="0"/>
              </a:rPr>
              <a:t>string</a:t>
            </a:r>
            <a:r>
              <a:rPr lang="en-US" smtClean="0">
                <a:solidFill>
                  <a:srgbClr val="231F20"/>
                </a:solidFill>
                <a:latin typeface="Consolas" panose="020B0609020204030204" pitchFamily="49" charset="0"/>
              </a:rPr>
              <a:t> style = house.style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2AD5BCDD-3DFD-4DDC-AC72-515CE29A1B5E}"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107</a:t>
            </a:fld>
            <a:endParaRPr lang="en-US"/>
          </a:p>
        </p:txBody>
      </p:sp>
      <p:pic>
        <p:nvPicPr>
          <p:cNvPr id="7" name="그림 6"/>
          <p:cNvPicPr>
            <a:picLocks noChangeAspect="1"/>
          </p:cNvPicPr>
          <p:nvPr/>
        </p:nvPicPr>
        <p:blipFill>
          <a:blip r:embed="rId2"/>
          <a:stretch>
            <a:fillRect/>
          </a:stretch>
        </p:blipFill>
        <p:spPr>
          <a:xfrm>
            <a:off x="5911272" y="2110932"/>
            <a:ext cx="3923579" cy="2502344"/>
          </a:xfrm>
          <a:prstGeom prst="rect">
            <a:avLst/>
          </a:prstGeom>
        </p:spPr>
      </p:pic>
    </p:spTree>
    <p:extLst>
      <p:ext uri="{BB962C8B-B14F-4D97-AF65-F5344CB8AC3E}">
        <p14:creationId xmlns:p14="http://schemas.microsoft.com/office/powerpoint/2010/main" val="32956419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Accessing struct members (p. 594)</a:t>
            </a:r>
            <a:endParaRPr lang="en-US"/>
          </a:p>
        </p:txBody>
      </p:sp>
      <p:sp>
        <p:nvSpPr>
          <p:cNvPr id="3" name="내용 개체 틀 2"/>
          <p:cNvSpPr>
            <a:spLocks noGrp="1"/>
          </p:cNvSpPr>
          <p:nvPr>
            <p:ph idx="1"/>
          </p:nvPr>
        </p:nvSpPr>
        <p:spPr>
          <a:xfrm>
            <a:off x="681039" y="1255271"/>
            <a:ext cx="5110162" cy="4921692"/>
          </a:xfrm>
        </p:spPr>
        <p:txBody>
          <a:bodyPr>
            <a:normAutofit fontScale="62500" lnSpcReduction="20000"/>
          </a:bodyPr>
          <a:lstStyle/>
          <a:p>
            <a:pPr>
              <a:lnSpc>
                <a:spcPct val="110000"/>
              </a:lnSpc>
            </a:pPr>
            <a:r>
              <a:rPr lang="en-US" smtClean="0"/>
              <a:t>The </a:t>
            </a:r>
            <a:r>
              <a:rPr lang="en-US"/>
              <a:t>dot (.) </a:t>
            </a:r>
            <a:r>
              <a:rPr lang="en-US" smtClean="0"/>
              <a:t>is the </a:t>
            </a:r>
            <a:r>
              <a:rPr lang="en-US"/>
              <a:t>member access </a:t>
            </a:r>
            <a:r>
              <a:rPr lang="en-US" smtClean="0"/>
              <a:t>operator.</a:t>
            </a:r>
          </a:p>
          <a:p>
            <a:pPr>
              <a:lnSpc>
                <a:spcPct val="110000"/>
              </a:lnSpc>
            </a:pPr>
            <a:endParaRPr lang="en-US" smtClean="0"/>
          </a:p>
          <a:p>
            <a:pPr>
              <a:lnSpc>
                <a:spcPct val="110000"/>
              </a:lnSpc>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StudentType</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firstName;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lastName;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char </a:t>
            </a:r>
            <a:r>
              <a:rPr lang="en-US">
                <a:solidFill>
                  <a:srgbClr val="231F20"/>
                </a:solidFill>
                <a:latin typeface="Consolas" panose="020B0609020204030204" pitchFamily="49" charset="0"/>
              </a:rPr>
              <a:t>courseGrade;</a:t>
            </a:r>
            <a:r>
              <a:rPr lang="en-US">
                <a:latin typeface="Consolas" panose="020B0609020204030204" pitchFamily="49" charset="0"/>
              </a:rPr>
              <a:t> </a:t>
            </a:r>
            <a:br>
              <a:rPr lang="en-US">
                <a:latin typeface="Consolas" panose="020B0609020204030204" pitchFamily="49" charset="0"/>
              </a:rPr>
            </a:br>
            <a:r>
              <a:rPr lang="en-US" smtClean="0">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testScore;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programmingScore;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a:solidFill>
                  <a:srgbClr val="231F20"/>
                </a:solidFill>
                <a:latin typeface="Consolas" panose="020B0609020204030204" pitchFamily="49" charset="0"/>
              </a:rPr>
              <a:t>GPA;</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a:lnSpc>
                <a:spcPct val="110000"/>
              </a:lnSpc>
            </a:pPr>
            <a:endParaRPr lang="en-US" smtClean="0">
              <a:solidFill>
                <a:srgbClr val="231F20"/>
              </a:solidFill>
              <a:latin typeface="Consolas" panose="020B0609020204030204" pitchFamily="49" charset="0"/>
            </a:endParaRPr>
          </a:p>
          <a:p>
            <a:pPr>
              <a:lnSpc>
                <a:spcPct val="110000"/>
              </a:lnSpc>
            </a:pPr>
            <a:r>
              <a:rPr lang="en-US" smtClean="0">
                <a:solidFill>
                  <a:srgbClr val="231F20"/>
                </a:solidFill>
                <a:latin typeface="Consolas" panose="020B0609020204030204" pitchFamily="49" charset="0"/>
              </a:rPr>
              <a:t>StudentType newStudent;</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newStudent.GPA </a:t>
            </a:r>
            <a:r>
              <a:rPr lang="en-US">
                <a:solidFill>
                  <a:srgbClr val="231F20"/>
                </a:solidFill>
                <a:latin typeface="Consolas" panose="020B0609020204030204" pitchFamily="49" charset="0"/>
              </a:rPr>
              <a:t>= 0.0;</a:t>
            </a:r>
            <a:r>
              <a:rPr lang="en-US" sz="3600" smtClean="0">
                <a:solidFill>
                  <a:srgbClr val="231F20"/>
                </a:solidFill>
                <a:latin typeface="Consolas" panose="020B0609020204030204" pitchFamily="49" charset="0"/>
              </a:rPr>
              <a:t/>
            </a:r>
            <a:br>
              <a:rPr lang="en-US" sz="3600"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newStudent.firstName = "John";</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newStudent.lastName = "Brown";</a:t>
            </a:r>
            <a:endParaRPr lang="en-US"/>
          </a:p>
        </p:txBody>
      </p:sp>
      <p:sp>
        <p:nvSpPr>
          <p:cNvPr id="4" name="날짜 개체 틀 3"/>
          <p:cNvSpPr>
            <a:spLocks noGrp="1"/>
          </p:cNvSpPr>
          <p:nvPr>
            <p:ph type="dt" sz="half" idx="10"/>
          </p:nvPr>
        </p:nvSpPr>
        <p:spPr/>
        <p:txBody>
          <a:bodyPr/>
          <a:lstStyle/>
          <a:p>
            <a:fld id="{05AF4E40-45A8-4CA2-8497-D0B1257B922E}"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108</a:t>
            </a:fld>
            <a:endParaRPr lang="en-US"/>
          </a:p>
        </p:txBody>
      </p:sp>
      <p:pic>
        <p:nvPicPr>
          <p:cNvPr id="7" name="그림 6"/>
          <p:cNvPicPr>
            <a:picLocks noChangeAspect="1"/>
          </p:cNvPicPr>
          <p:nvPr/>
        </p:nvPicPr>
        <p:blipFill>
          <a:blip r:embed="rId2"/>
          <a:stretch>
            <a:fillRect/>
          </a:stretch>
        </p:blipFill>
        <p:spPr>
          <a:xfrm>
            <a:off x="6032500" y="3535073"/>
            <a:ext cx="3124200" cy="2447925"/>
          </a:xfrm>
          <a:prstGeom prst="rect">
            <a:avLst/>
          </a:prstGeom>
          <a:ln>
            <a:solidFill>
              <a:schemeClr val="accent1"/>
            </a:solidFill>
          </a:ln>
        </p:spPr>
      </p:pic>
    </p:spTree>
    <p:extLst>
      <p:ext uri="{BB962C8B-B14F-4D97-AF65-F5344CB8AC3E}">
        <p14:creationId xmlns:p14="http://schemas.microsoft.com/office/powerpoint/2010/main" val="25669375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Arrays in structs (p. 600)</a:t>
            </a:r>
            <a:endParaRPr lang="en-US"/>
          </a:p>
        </p:txBody>
      </p:sp>
      <p:sp>
        <p:nvSpPr>
          <p:cNvPr id="3" name="내용 개체 틀 2"/>
          <p:cNvSpPr>
            <a:spLocks noGrp="1"/>
          </p:cNvSpPr>
          <p:nvPr>
            <p:ph idx="1"/>
          </p:nvPr>
        </p:nvSpPr>
        <p:spPr>
          <a:xfrm>
            <a:off x="681038" y="1255271"/>
            <a:ext cx="6661871" cy="4434329"/>
          </a:xfrm>
          <a:ln>
            <a:solidFill>
              <a:schemeClr val="accent1"/>
            </a:solidFill>
          </a:ln>
        </p:spPr>
        <p:txBody>
          <a:bodyPr/>
          <a:lstStyle/>
          <a:p>
            <a:pPr marL="0" indent="0">
              <a:lnSpc>
                <a:spcPct val="100000"/>
              </a:lnSpc>
              <a:buNone/>
            </a:pPr>
            <a:r>
              <a:rPr lang="en-US">
                <a:solidFill>
                  <a:srgbClr val="638DAE"/>
                </a:solidFill>
                <a:latin typeface="Consolas" panose="020B0609020204030204" pitchFamily="49" charset="0"/>
              </a:rPr>
              <a:t>const int </a:t>
            </a:r>
            <a:r>
              <a:rPr lang="en-US">
                <a:solidFill>
                  <a:srgbClr val="231F20"/>
                </a:solidFill>
                <a:latin typeface="Consolas" panose="020B0609020204030204" pitchFamily="49" charset="0"/>
              </a:rPr>
              <a:t>ARRAY_SIZE = 1000;</a:t>
            </a:r>
            <a:r>
              <a:rPr lang="en-US">
                <a:latin typeface="Consolas" panose="020B0609020204030204" pitchFamily="49" charset="0"/>
              </a:rPr>
              <a:t> </a:t>
            </a:r>
            <a:br>
              <a:rPr lang="en-US">
                <a:latin typeface="Consolas" panose="020B0609020204030204" pitchFamily="49" charset="0"/>
              </a:rPr>
            </a:b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ListType</a:t>
            </a:r>
            <a:r>
              <a:rPr lang="en-US" smtClean="0">
                <a:latin typeface="Consolas" panose="020B0609020204030204" pitchFamily="49" charset="0"/>
              </a:rPr>
              <a:t> </a:t>
            </a:r>
          </a:p>
          <a:p>
            <a:pPr marL="0" indent="0">
              <a:lnSpc>
                <a:spcPct val="100000"/>
              </a:lnSpc>
              <a:buNone/>
            </a:pPr>
            <a:r>
              <a:rPr lang="en-US" smtClean="0">
                <a:latin typeface="Consolas" panose="020B0609020204030204" pitchFamily="49" charset="0"/>
              </a:rPr>
              <a:t>{</a:t>
            </a:r>
          </a:p>
          <a:p>
            <a:pPr marL="0" indent="0">
              <a:lnSpc>
                <a:spcPct val="100000"/>
              </a:lnSpc>
              <a:buNone/>
            </a:pPr>
            <a:r>
              <a:rPr lang="en-US">
                <a:latin typeface="Consolas" panose="020B0609020204030204" pitchFamily="49" charset="0"/>
              </a:rPr>
              <a:t> </a:t>
            </a:r>
            <a:r>
              <a:rPr lang="en-US" smtClean="0">
                <a:latin typeface="Consolas" panose="020B0609020204030204" pitchFamily="49" charset="0"/>
              </a:rPr>
              <a:t>  </a:t>
            </a:r>
            <a:r>
              <a:rPr lang="en-US" smtClean="0">
                <a:solidFill>
                  <a:srgbClr val="0070C0"/>
                </a:solidFill>
                <a:latin typeface="Consolas" panose="020B0609020204030204" pitchFamily="49" charset="0"/>
              </a:rPr>
              <a:t>int</a:t>
            </a:r>
            <a:r>
              <a:rPr lang="en-US" smtClean="0">
                <a:latin typeface="Consolas" panose="020B0609020204030204" pitchFamily="49" charset="0"/>
              </a:rPr>
              <a:t> listElem[ ARRAY_SIZE ];</a:t>
            </a:r>
          </a:p>
          <a:p>
            <a:pPr marL="0" indent="0">
              <a:lnSpc>
                <a:spcPct val="100000"/>
              </a:lnSpc>
              <a:buNone/>
            </a:pPr>
            <a:r>
              <a:rPr lang="en-US">
                <a:latin typeface="Consolas" panose="020B0609020204030204" pitchFamily="49" charset="0"/>
              </a:rPr>
              <a:t> </a:t>
            </a:r>
            <a:r>
              <a:rPr lang="en-US" smtClean="0">
                <a:latin typeface="Consolas" panose="020B0609020204030204" pitchFamily="49" charset="0"/>
              </a:rPr>
              <a:t>  </a:t>
            </a:r>
            <a:r>
              <a:rPr lang="en-US" smtClean="0">
                <a:solidFill>
                  <a:srgbClr val="0070C0"/>
                </a:solidFill>
                <a:latin typeface="Consolas" panose="020B0609020204030204" pitchFamily="49" charset="0"/>
              </a:rPr>
              <a:t>int</a:t>
            </a:r>
            <a:r>
              <a:rPr lang="en-US" smtClean="0">
                <a:latin typeface="Consolas" panose="020B0609020204030204" pitchFamily="49" charset="0"/>
              </a:rPr>
              <a:t> listLength;</a:t>
            </a:r>
          </a:p>
          <a:p>
            <a:pPr marL="0" indent="0">
              <a:lnSpc>
                <a:spcPct val="100000"/>
              </a:lnSpc>
              <a:buNone/>
            </a:pPr>
            <a:r>
              <a:rPr lang="en-US" smtClean="0">
                <a:latin typeface="Consolas" panose="020B0609020204030204" pitchFamily="49" charset="0"/>
              </a:rPr>
              <a:t>}</a:t>
            </a:r>
          </a:p>
          <a:p>
            <a:pPr marL="0" indent="0">
              <a:lnSpc>
                <a:spcPct val="100000"/>
              </a:lnSpc>
              <a:buNone/>
            </a:pPr>
            <a:endParaRPr lang="en-US">
              <a:latin typeface="Consolas" panose="020B0609020204030204" pitchFamily="49" charset="0"/>
            </a:endParaRPr>
          </a:p>
          <a:p>
            <a:pPr marL="0" indent="0">
              <a:lnSpc>
                <a:spcPct val="100000"/>
              </a:lnSpc>
              <a:buNone/>
            </a:pPr>
            <a:r>
              <a:rPr lang="en-US" smtClean="0">
                <a:solidFill>
                  <a:srgbClr val="0070C0"/>
                </a:solidFill>
                <a:latin typeface="Consolas" panose="020B0609020204030204" pitchFamily="49" charset="0"/>
              </a:rPr>
              <a:t>ListType</a:t>
            </a:r>
            <a:r>
              <a:rPr lang="en-US" smtClean="0">
                <a:latin typeface="Consolas" panose="020B0609020204030204" pitchFamily="49" charset="0"/>
              </a:rPr>
              <a:t> intList ; </a:t>
            </a:r>
            <a:endParaRPr lang="en-US"/>
          </a:p>
        </p:txBody>
      </p:sp>
      <p:sp>
        <p:nvSpPr>
          <p:cNvPr id="4" name="날짜 개체 틀 3"/>
          <p:cNvSpPr>
            <a:spLocks noGrp="1"/>
          </p:cNvSpPr>
          <p:nvPr>
            <p:ph type="dt" sz="half" idx="10"/>
          </p:nvPr>
        </p:nvSpPr>
        <p:spPr/>
        <p:txBody>
          <a:bodyPr/>
          <a:lstStyle/>
          <a:p>
            <a:fld id="{83D27744-7214-4A4F-89A8-1AC785ACD159}"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109</a:t>
            </a:fld>
            <a:endParaRPr lang="en-US"/>
          </a:p>
        </p:txBody>
      </p:sp>
      <p:pic>
        <p:nvPicPr>
          <p:cNvPr id="19" name="그림 18"/>
          <p:cNvPicPr>
            <a:picLocks noChangeAspect="1"/>
          </p:cNvPicPr>
          <p:nvPr/>
        </p:nvPicPr>
        <p:blipFill>
          <a:blip r:embed="rId2"/>
          <a:stretch>
            <a:fillRect/>
          </a:stretch>
        </p:blipFill>
        <p:spPr>
          <a:xfrm>
            <a:off x="5571114" y="3816926"/>
            <a:ext cx="3857625" cy="2438400"/>
          </a:xfrm>
          <a:prstGeom prst="rect">
            <a:avLst/>
          </a:prstGeom>
          <a:ln>
            <a:solidFill>
              <a:schemeClr val="accent1"/>
            </a:solidFill>
          </a:ln>
        </p:spPr>
      </p:pic>
    </p:spTree>
    <p:extLst>
      <p:ext uri="{BB962C8B-B14F-4D97-AF65-F5344CB8AC3E}">
        <p14:creationId xmlns:p14="http://schemas.microsoft.com/office/powerpoint/2010/main" val="113675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ANSI/ISO Standard C++ (p. 22)</a:t>
            </a:r>
            <a:endParaRPr lang="en-US"/>
          </a:p>
        </p:txBody>
      </p:sp>
      <p:sp>
        <p:nvSpPr>
          <p:cNvPr id="3" name="내용 개체 틀 2"/>
          <p:cNvSpPr>
            <a:spLocks noGrp="1"/>
          </p:cNvSpPr>
          <p:nvPr>
            <p:ph idx="1"/>
          </p:nvPr>
        </p:nvSpPr>
        <p:spPr/>
        <p:txBody>
          <a:bodyPr>
            <a:normAutofit/>
          </a:bodyPr>
          <a:lstStyle/>
          <a:p>
            <a:r>
              <a:rPr lang="en-US"/>
              <a:t>The programming language C++ evolved from C and was designed by </a:t>
            </a:r>
            <a:r>
              <a:rPr lang="en-US" smtClean="0"/>
              <a:t>Bjarne Stroustrup </a:t>
            </a:r>
            <a:r>
              <a:rPr lang="en-US"/>
              <a:t>at Bell Laboratories in the early 1980s</a:t>
            </a:r>
            <a:r>
              <a:rPr lang="en-US" smtClean="0"/>
              <a:t>.</a:t>
            </a:r>
          </a:p>
          <a:p>
            <a:r>
              <a:rPr lang="en-US"/>
              <a:t>In mid-1998, ANSI/ISO C++ language standards </a:t>
            </a:r>
            <a:r>
              <a:rPr lang="en-US" smtClean="0"/>
              <a:t>were approved.</a:t>
            </a:r>
          </a:p>
          <a:p>
            <a:r>
              <a:rPr lang="en-US" smtClean="0"/>
              <a:t>In mid-2010</a:t>
            </a:r>
            <a:r>
              <a:rPr lang="en-US"/>
              <a:t>, the second standard of C++ was voted on and approved. The main objective </a:t>
            </a:r>
            <a:r>
              <a:rPr lang="en-US" smtClean="0"/>
              <a:t>of this </a:t>
            </a:r>
            <a:r>
              <a:rPr lang="en-US"/>
              <a:t>standard, referred to as C++0X, or tentatively as C++11, is to make the C++ </a:t>
            </a:r>
            <a:r>
              <a:rPr lang="en-US" smtClean="0"/>
              <a:t>code cleaner and more </a:t>
            </a:r>
            <a:r>
              <a:rPr lang="en-US"/>
              <a:t>effective.</a:t>
            </a:r>
          </a:p>
        </p:txBody>
      </p:sp>
      <p:sp>
        <p:nvSpPr>
          <p:cNvPr id="4" name="날짜 개체 틀 3"/>
          <p:cNvSpPr>
            <a:spLocks noGrp="1"/>
          </p:cNvSpPr>
          <p:nvPr>
            <p:ph type="dt" sz="half" idx="10"/>
          </p:nvPr>
        </p:nvSpPr>
        <p:spPr/>
        <p:txBody>
          <a:bodyPr/>
          <a:lstStyle/>
          <a:p>
            <a:fld id="{74EB18B2-24F9-4D06-BB9B-8138BD3EC56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spTree>
    <p:extLst>
      <p:ext uri="{BB962C8B-B14F-4D97-AF65-F5344CB8AC3E}">
        <p14:creationId xmlns:p14="http://schemas.microsoft.com/office/powerpoint/2010/main" val="2493612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struct array (p. 602)</a:t>
            </a:r>
            <a:endParaRPr lang="en-US"/>
          </a:p>
        </p:txBody>
      </p:sp>
      <p:sp>
        <p:nvSpPr>
          <p:cNvPr id="3" name="내용 개체 틀 2"/>
          <p:cNvSpPr>
            <a:spLocks noGrp="1"/>
          </p:cNvSpPr>
          <p:nvPr>
            <p:ph idx="1"/>
          </p:nvPr>
        </p:nvSpPr>
        <p:spPr>
          <a:xfrm>
            <a:off x="681039" y="1255271"/>
            <a:ext cx="5571980" cy="3704656"/>
          </a:xfrm>
        </p:spPr>
        <p:txBody>
          <a:bodyPr>
            <a:normAutofit fontScale="77500" lnSpcReduction="20000"/>
          </a:bodyPr>
          <a:lstStyle/>
          <a:p>
            <a:pPr>
              <a:lnSpc>
                <a:spcPct val="100000"/>
              </a:lnSpc>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Employee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firstName;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lastName;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personID;</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deptID;</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a:solidFill>
                  <a:srgbClr val="231F20"/>
                </a:solidFill>
                <a:latin typeface="Consolas" panose="020B0609020204030204" pitchFamily="49" charset="0"/>
              </a:rPr>
              <a:t>yearlySalary;</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a:solidFill>
                  <a:srgbClr val="231F20"/>
                </a:solidFill>
                <a:latin typeface="Consolas" panose="020B0609020204030204" pitchFamily="49" charset="0"/>
              </a:rPr>
              <a:t>monthlySalary;</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a:solidFill>
                  <a:srgbClr val="231F20"/>
                </a:solidFill>
                <a:latin typeface="Consolas" panose="020B0609020204030204" pitchFamily="49" charset="0"/>
              </a:rPr>
              <a:t>yearToDatePaid;</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double </a:t>
            </a:r>
            <a:r>
              <a:rPr lang="en-US">
                <a:solidFill>
                  <a:srgbClr val="231F20"/>
                </a:solidFill>
                <a:latin typeface="Consolas" panose="020B0609020204030204" pitchFamily="49" charset="0"/>
              </a:rPr>
              <a:t>monthlyBonus;</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a:lnSpc>
                <a:spcPct val="100000"/>
              </a:lnSpc>
            </a:pPr>
            <a:endParaRPr lang="en-US" smtClean="0">
              <a:solidFill>
                <a:srgbClr val="231F20"/>
              </a:solidFill>
              <a:latin typeface="Consolas" panose="020B0609020204030204" pitchFamily="49" charset="0"/>
            </a:endParaRPr>
          </a:p>
          <a:p>
            <a:pPr>
              <a:lnSpc>
                <a:spcPct val="100000"/>
              </a:lnSpc>
            </a:pPr>
            <a:r>
              <a:rPr lang="en-US" smtClean="0">
                <a:solidFill>
                  <a:srgbClr val="231F20"/>
                </a:solidFill>
                <a:latin typeface="Consolas" panose="020B0609020204030204" pitchFamily="49" charset="0"/>
              </a:rPr>
              <a:t>Employee employees[50];</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3DE72CAC-AE21-423A-AB29-8C25EEDB0A6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110</a:t>
            </a:fld>
            <a:endParaRPr lang="en-US"/>
          </a:p>
        </p:txBody>
      </p:sp>
      <p:pic>
        <p:nvPicPr>
          <p:cNvPr id="7" name="그림 6"/>
          <p:cNvPicPr>
            <a:picLocks noChangeAspect="1"/>
          </p:cNvPicPr>
          <p:nvPr/>
        </p:nvPicPr>
        <p:blipFill>
          <a:blip r:embed="rId2"/>
          <a:stretch>
            <a:fillRect/>
          </a:stretch>
        </p:blipFill>
        <p:spPr>
          <a:xfrm>
            <a:off x="4959927" y="4021031"/>
            <a:ext cx="4452648" cy="2266655"/>
          </a:xfrm>
          <a:prstGeom prst="rect">
            <a:avLst/>
          </a:prstGeom>
          <a:ln>
            <a:solidFill>
              <a:schemeClr val="accent1"/>
            </a:solidFill>
          </a:ln>
        </p:spPr>
      </p:pic>
    </p:spTree>
    <p:extLst>
      <p:ext uri="{BB962C8B-B14F-4D97-AF65-F5344CB8AC3E}">
        <p14:creationId xmlns:p14="http://schemas.microsoft.com/office/powerpoint/2010/main" val="14471966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strucs in a struct (p. 604)</a:t>
            </a:r>
            <a:endParaRPr lang="en-US"/>
          </a:p>
        </p:txBody>
      </p:sp>
      <p:sp>
        <p:nvSpPr>
          <p:cNvPr id="3" name="내용 개체 틀 2"/>
          <p:cNvSpPr>
            <a:spLocks noGrp="1"/>
          </p:cNvSpPr>
          <p:nvPr>
            <p:ph idx="1"/>
          </p:nvPr>
        </p:nvSpPr>
        <p:spPr>
          <a:xfrm>
            <a:off x="681039" y="1255271"/>
            <a:ext cx="5368780" cy="4921692"/>
          </a:xfrm>
        </p:spPr>
        <p:txBody>
          <a:bodyPr>
            <a:normAutofit fontScale="47500" lnSpcReduction="20000"/>
          </a:bodyPr>
          <a:lstStyle/>
          <a:p>
            <a:pPr>
              <a:lnSpc>
                <a:spcPct val="120000"/>
              </a:lnSpc>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Name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first;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middle;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last;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a:lnSpc>
                <a:spcPct val="120000"/>
              </a:lnSpc>
            </a:pPr>
            <a:r>
              <a:rPr lang="en-US" smtClean="0">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Address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address;</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city;</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state;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zip;</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a:lnSpc>
                <a:spcPct val="120000"/>
              </a:lnSpc>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Date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month;</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day;</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year;</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a:t>
            </a:r>
            <a:r>
              <a:rPr lang="en-US">
                <a:latin typeface="Consolas" panose="020B0609020204030204" pitchFamily="49" charset="0"/>
              </a:rPr>
              <a:t> </a:t>
            </a:r>
            <a:endParaRPr lang="en-US" smtClean="0">
              <a:latin typeface="Consolas" panose="020B0609020204030204" pitchFamily="49" charset="0"/>
            </a:endParaRPr>
          </a:p>
          <a:p>
            <a:pPr>
              <a:lnSpc>
                <a:spcPct val="120000"/>
              </a:lnSpc>
            </a:pPr>
            <a:r>
              <a:rPr lang="en-US">
                <a:solidFill>
                  <a:srgbClr val="638DAE"/>
                </a:solidFill>
                <a:latin typeface="Consolas" panose="020B0609020204030204" pitchFamily="49" charset="0"/>
              </a:rPr>
              <a:t>struct </a:t>
            </a:r>
            <a:r>
              <a:rPr lang="en-US" smtClean="0">
                <a:solidFill>
                  <a:srgbClr val="231F20"/>
                </a:solidFill>
                <a:latin typeface="Consolas" panose="020B0609020204030204" pitchFamily="49" charset="0"/>
              </a:rPr>
              <a:t>Employee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Name </a:t>
            </a:r>
            <a:r>
              <a:rPr lang="en-US">
                <a:solidFill>
                  <a:srgbClr val="231F20"/>
                </a:solidFill>
                <a:latin typeface="Consolas" panose="020B0609020204030204" pitchFamily="49" charset="0"/>
              </a:rPr>
              <a:t>name;</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string </a:t>
            </a:r>
            <a:r>
              <a:rPr lang="en-US">
                <a:solidFill>
                  <a:srgbClr val="231F20"/>
                </a:solidFill>
                <a:latin typeface="Consolas" panose="020B0609020204030204" pitchFamily="49" charset="0"/>
              </a:rPr>
              <a:t>empID;</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Address address</a:t>
            </a: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Date hireDate;</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8D62ECE7-F3A7-4DCB-9EF5-E40A17658CBD}"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111</a:t>
            </a:fld>
            <a:endParaRPr lang="en-US"/>
          </a:p>
        </p:txBody>
      </p:sp>
      <p:pic>
        <p:nvPicPr>
          <p:cNvPr id="7" name="그림 6"/>
          <p:cNvPicPr>
            <a:picLocks noChangeAspect="1"/>
          </p:cNvPicPr>
          <p:nvPr/>
        </p:nvPicPr>
        <p:blipFill>
          <a:blip r:embed="rId2"/>
          <a:stretch>
            <a:fillRect/>
          </a:stretch>
        </p:blipFill>
        <p:spPr>
          <a:xfrm>
            <a:off x="6624638" y="2500313"/>
            <a:ext cx="2924175" cy="3676650"/>
          </a:xfrm>
          <a:prstGeom prst="rect">
            <a:avLst/>
          </a:prstGeom>
        </p:spPr>
      </p:pic>
    </p:spTree>
    <p:extLst>
      <p:ext uri="{BB962C8B-B14F-4D97-AF65-F5344CB8AC3E}">
        <p14:creationId xmlns:p14="http://schemas.microsoft.com/office/powerpoint/2010/main" val="2731411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Ex: Emplyee struct</a:t>
            </a:r>
            <a:endParaRPr lang="en-US"/>
          </a:p>
        </p:txBody>
      </p:sp>
      <p:sp>
        <p:nvSpPr>
          <p:cNvPr id="3" name="내용 개체 틀 2"/>
          <p:cNvSpPr>
            <a:spLocks noGrp="1"/>
          </p:cNvSpPr>
          <p:nvPr>
            <p:ph idx="1"/>
          </p:nvPr>
        </p:nvSpPr>
        <p:spPr/>
        <p:txBody>
          <a:bodyPr/>
          <a:lstStyle/>
          <a:p>
            <a:r>
              <a:rPr lang="en-US" smtClean="0"/>
              <a:t>Make an employee variable.</a:t>
            </a:r>
          </a:p>
          <a:p>
            <a:r>
              <a:rPr lang="en-US" smtClean="0"/>
              <a:t>Assing the employee data.</a:t>
            </a:r>
          </a:p>
          <a:p>
            <a:r>
              <a:rPr lang="en-US" smtClean="0"/>
              <a:t>Print the employee data.</a:t>
            </a:r>
            <a:endParaRPr lang="en-US"/>
          </a:p>
        </p:txBody>
      </p:sp>
      <p:sp>
        <p:nvSpPr>
          <p:cNvPr id="4" name="날짜 개체 틀 3"/>
          <p:cNvSpPr>
            <a:spLocks noGrp="1"/>
          </p:cNvSpPr>
          <p:nvPr>
            <p:ph type="dt" sz="half" idx="10"/>
          </p:nvPr>
        </p:nvSpPr>
        <p:spPr/>
        <p:txBody>
          <a:bodyPr/>
          <a:lstStyle/>
          <a:p>
            <a:fld id="{1405DC40-B0AC-43F2-9A0A-D33FBF0F292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112</a:t>
            </a:fld>
            <a:endParaRPr lang="en-US"/>
          </a:p>
        </p:txBody>
      </p:sp>
    </p:spTree>
    <p:extLst>
      <p:ext uri="{BB962C8B-B14F-4D97-AF65-F5344CB8AC3E}">
        <p14:creationId xmlns:p14="http://schemas.microsoft.com/office/powerpoint/2010/main" val="41343585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10</a:t>
            </a:r>
            <a:endParaRPr lang="en-US"/>
          </a:p>
        </p:txBody>
      </p:sp>
      <p:sp>
        <p:nvSpPr>
          <p:cNvPr id="3" name="텍스트 개체 틀 2"/>
          <p:cNvSpPr>
            <a:spLocks noGrp="1"/>
          </p:cNvSpPr>
          <p:nvPr>
            <p:ph type="body" idx="1"/>
          </p:nvPr>
        </p:nvSpPr>
        <p:spPr>
          <a:xfrm>
            <a:off x="2243460" y="3675065"/>
            <a:ext cx="5408762" cy="1500187"/>
          </a:xfrm>
        </p:spPr>
        <p:txBody>
          <a:bodyPr anchor="ctr"/>
          <a:lstStyle/>
          <a:p>
            <a:pPr algn="ctr"/>
            <a:r>
              <a:rPr lang="en-US" smtClean="0"/>
              <a:t>Class and Data Abstraction</a:t>
            </a:r>
            <a:endParaRPr lang="en-US"/>
          </a:p>
        </p:txBody>
      </p:sp>
      <p:sp>
        <p:nvSpPr>
          <p:cNvPr id="4" name="날짜 개체 틀 3"/>
          <p:cNvSpPr>
            <a:spLocks noGrp="1"/>
          </p:cNvSpPr>
          <p:nvPr>
            <p:ph type="dt" sz="half" idx="10"/>
          </p:nvPr>
        </p:nvSpPr>
        <p:spPr/>
        <p:txBody>
          <a:bodyPr/>
          <a:lstStyle/>
          <a:p>
            <a:fld id="{58907642-1B3A-4625-98BF-D795A58D9D7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113</a:t>
            </a:fld>
            <a:endParaRPr lang="en-US"/>
          </a:p>
        </p:txBody>
      </p:sp>
    </p:spTree>
    <p:extLst>
      <p:ext uri="{BB962C8B-B14F-4D97-AF65-F5344CB8AC3E}">
        <p14:creationId xmlns:p14="http://schemas.microsoft.com/office/powerpoint/2010/main" val="478446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객체</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114</a:t>
            </a:fld>
            <a:endParaRPr lang="ko-KR" altLang="en-US"/>
          </a:p>
        </p:txBody>
      </p:sp>
      <p:sp>
        <p:nvSpPr>
          <p:cNvPr id="5" name="내용 개체 틀 4"/>
          <p:cNvSpPr>
            <a:spLocks noGrp="1"/>
          </p:cNvSpPr>
          <p:nvPr>
            <p:ph sz="quarter" idx="1"/>
          </p:nvPr>
        </p:nvSpPr>
        <p:spPr>
          <a:xfrm>
            <a:off x="1295400" y="1447800"/>
            <a:ext cx="7772400" cy="829072"/>
          </a:xfrm>
        </p:spPr>
        <p:txBody>
          <a:bodyPr/>
          <a:lstStyle/>
          <a:p>
            <a:r>
              <a:rPr lang="en-US" altLang="ko-KR" dirty="0" smtClean="0"/>
              <a:t>What is an object?</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pic>
        <p:nvPicPr>
          <p:cNvPr id="6" name="그림 5"/>
          <p:cNvPicPr>
            <a:picLocks noChangeAspect="1"/>
          </p:cNvPicPr>
          <p:nvPr/>
        </p:nvPicPr>
        <p:blipFill>
          <a:blip r:embed="rId2"/>
          <a:stretch>
            <a:fillRect/>
          </a:stretch>
        </p:blipFill>
        <p:spPr>
          <a:xfrm>
            <a:off x="2982191" y="2837584"/>
            <a:ext cx="3457864" cy="2593398"/>
          </a:xfrm>
          <a:prstGeom prst="rect">
            <a:avLst/>
          </a:prstGeom>
          <a:ln>
            <a:solidFill>
              <a:schemeClr val="accent1"/>
            </a:solidFill>
          </a:ln>
        </p:spPr>
      </p:pic>
      <p:sp>
        <p:nvSpPr>
          <p:cNvPr id="7" name="날짜 개체 틀 6"/>
          <p:cNvSpPr>
            <a:spLocks noGrp="1"/>
          </p:cNvSpPr>
          <p:nvPr>
            <p:ph type="dt" sz="half" idx="10"/>
          </p:nvPr>
        </p:nvSpPr>
        <p:spPr/>
        <p:txBody>
          <a:bodyPr/>
          <a:lstStyle/>
          <a:p>
            <a:fld id="{F6D0C2B0-8E3A-47BE-A2B3-42DBAFDA40C2}" type="datetime1">
              <a:rPr lang="ko-KR" altLang="en-US" smtClean="0"/>
              <a:t>2018-06-09</a:t>
            </a:fld>
            <a:endParaRPr lang="en-US"/>
          </a:p>
        </p:txBody>
      </p:sp>
    </p:spTree>
    <p:extLst>
      <p:ext uri="{BB962C8B-B14F-4D97-AF65-F5344CB8AC3E}">
        <p14:creationId xmlns:p14="http://schemas.microsoft.com/office/powerpoint/2010/main" val="6186466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ltLang="ko-KR" sz="3600"/>
              <a:t>Four Pillars of Object Oriented Programming</a:t>
            </a:r>
            <a:endParaRPr lang="ko-KR" altLang="en-US" sz="3600"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115</a:t>
            </a:fld>
            <a:endParaRPr lang="ko-KR" altLang="en-US"/>
          </a:p>
        </p:txBody>
      </p:sp>
      <p:sp>
        <p:nvSpPr>
          <p:cNvPr id="5" name="내용 개체 틀 4"/>
          <p:cNvSpPr>
            <a:spLocks noGrp="1"/>
          </p:cNvSpPr>
          <p:nvPr>
            <p:ph sz="quarter" idx="1"/>
          </p:nvPr>
        </p:nvSpPr>
        <p:spPr>
          <a:xfrm>
            <a:off x="681038" y="1255272"/>
            <a:ext cx="8543925" cy="2376450"/>
          </a:xfrm>
        </p:spPr>
        <p:txBody>
          <a:bodyPr anchor="t">
            <a:normAutofit/>
          </a:bodyPr>
          <a:lstStyle/>
          <a:p>
            <a:pPr>
              <a:lnSpc>
                <a:spcPct val="100000"/>
              </a:lnSpc>
              <a:buFont typeface="Wingdings" panose="05000000000000000000" pitchFamily="2" charset="2"/>
              <a:buChar char="q"/>
            </a:pPr>
            <a:r>
              <a:rPr lang="en-US" altLang="ko-KR" smtClean="0"/>
              <a:t>Abstraction </a:t>
            </a:r>
            <a:r>
              <a:rPr lang="en-US" altLang="ko-KR" dirty="0" smtClean="0"/>
              <a:t>(</a:t>
            </a:r>
            <a:r>
              <a:rPr lang="ko-KR" altLang="en-US" dirty="0" smtClean="0"/>
              <a:t>추상화</a:t>
            </a:r>
            <a:r>
              <a:rPr lang="en-US" altLang="ko-KR" dirty="0" smtClean="0"/>
              <a:t>)</a:t>
            </a:r>
          </a:p>
          <a:p>
            <a:pPr>
              <a:lnSpc>
                <a:spcPct val="100000"/>
              </a:lnSpc>
              <a:buFont typeface="Wingdings" panose="05000000000000000000" pitchFamily="2" charset="2"/>
              <a:buChar char="q"/>
            </a:pPr>
            <a:r>
              <a:rPr lang="en-US" altLang="ko-KR" dirty="0" smtClean="0"/>
              <a:t>Hierarchy (</a:t>
            </a:r>
            <a:r>
              <a:rPr lang="ko-KR" altLang="en-US" dirty="0" smtClean="0"/>
              <a:t>계층 구조</a:t>
            </a:r>
            <a:r>
              <a:rPr lang="en-US" altLang="ko-KR" dirty="0" smtClean="0"/>
              <a:t>)</a:t>
            </a:r>
          </a:p>
          <a:p>
            <a:pPr>
              <a:lnSpc>
                <a:spcPct val="100000"/>
              </a:lnSpc>
              <a:buFont typeface="Wingdings" panose="05000000000000000000" pitchFamily="2" charset="2"/>
              <a:buChar char="q"/>
            </a:pPr>
            <a:r>
              <a:rPr lang="en-US" altLang="ko-KR" dirty="0" smtClean="0"/>
              <a:t>Encapsulation (</a:t>
            </a:r>
            <a:r>
              <a:rPr lang="ko-KR" altLang="en-US" dirty="0" smtClean="0"/>
              <a:t>은닉</a:t>
            </a:r>
            <a:r>
              <a:rPr lang="en-US" altLang="ko-KR" dirty="0" smtClean="0"/>
              <a:t>)</a:t>
            </a:r>
          </a:p>
          <a:p>
            <a:pPr>
              <a:lnSpc>
                <a:spcPct val="100000"/>
              </a:lnSpc>
              <a:buFont typeface="Wingdings" panose="05000000000000000000" pitchFamily="2" charset="2"/>
              <a:buChar char="q"/>
            </a:pPr>
            <a:r>
              <a:rPr lang="en-US" altLang="ko-KR" dirty="0" smtClean="0"/>
              <a:t>Polymorphism (</a:t>
            </a:r>
            <a:r>
              <a:rPr lang="ko-KR" altLang="en-US" dirty="0" smtClean="0"/>
              <a:t>다형성</a:t>
            </a:r>
            <a:r>
              <a:rPr lang="en-US" altLang="ko-KR" dirty="0" smtClean="0"/>
              <a:t>)</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1DCC93A8-D491-4707-B743-628DB119CECA}" type="datetime1">
              <a:rPr lang="ko-KR" altLang="en-US" smtClean="0"/>
              <a:t>2018-06-09</a:t>
            </a:fld>
            <a:endParaRPr lang="en-US"/>
          </a:p>
        </p:txBody>
      </p:sp>
      <p:pic>
        <p:nvPicPr>
          <p:cNvPr id="7" name="그림 6"/>
          <p:cNvPicPr>
            <a:picLocks noChangeAspect="1"/>
          </p:cNvPicPr>
          <p:nvPr/>
        </p:nvPicPr>
        <p:blipFill>
          <a:blip r:embed="rId2"/>
          <a:stretch>
            <a:fillRect/>
          </a:stretch>
        </p:blipFill>
        <p:spPr>
          <a:xfrm>
            <a:off x="5153891" y="2766122"/>
            <a:ext cx="3640558" cy="3320630"/>
          </a:xfrm>
          <a:prstGeom prst="rect">
            <a:avLst/>
          </a:prstGeom>
        </p:spPr>
      </p:pic>
    </p:spTree>
    <p:extLst>
      <p:ext uri="{BB962C8B-B14F-4D97-AF65-F5344CB8AC3E}">
        <p14:creationId xmlns:p14="http://schemas.microsoft.com/office/powerpoint/2010/main" val="32364298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ltLang="ko-KR" dirty="0" smtClean="0"/>
              <a:t>Abstraction (</a:t>
            </a:r>
            <a:r>
              <a:rPr lang="ko-KR" altLang="en-US" dirty="0" smtClean="0"/>
              <a:t>추상화</a:t>
            </a:r>
            <a:r>
              <a:rPr lang="en-US" altLang="ko-KR" dirty="0" smtClean="0"/>
              <a:t>)</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116</a:t>
            </a:fld>
            <a:endParaRPr lang="ko-KR" altLang="en-US"/>
          </a:p>
        </p:txBody>
      </p:sp>
      <p:sp>
        <p:nvSpPr>
          <p:cNvPr id="5" name="내용 개체 틀 4"/>
          <p:cNvSpPr>
            <a:spLocks noGrp="1"/>
          </p:cNvSpPr>
          <p:nvPr>
            <p:ph sz="quarter" idx="1"/>
          </p:nvPr>
        </p:nvSpPr>
        <p:spPr>
          <a:xfrm>
            <a:off x="1295400" y="1447800"/>
            <a:ext cx="7772400" cy="1138382"/>
          </a:xfrm>
        </p:spPr>
        <p:txBody>
          <a:bodyPr/>
          <a:lstStyle/>
          <a:p>
            <a:r>
              <a:rPr lang="ko-KR" altLang="en-US" dirty="0" smtClean="0"/>
              <a:t>공통된 </a:t>
            </a:r>
            <a:r>
              <a:rPr lang="ko-KR" altLang="en-US" smtClean="0"/>
              <a:t>것을 추출한다</a:t>
            </a:r>
            <a:r>
              <a:rPr lang="en-US" altLang="ko-KR" smtClean="0"/>
              <a:t>.</a:t>
            </a:r>
            <a:endParaRPr lang="en-US" altLang="ko-KR" dirty="0" smtClean="0"/>
          </a:p>
          <a:p>
            <a:r>
              <a:rPr lang="ko-KR" altLang="en-US" dirty="0" smtClean="0"/>
              <a:t>모델링 한다</a:t>
            </a:r>
            <a:r>
              <a:rPr lang="en-US" altLang="ko-KR" dirty="0" smtClean="0"/>
              <a:t>.</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pic>
        <p:nvPicPr>
          <p:cNvPr id="7" name="그림 6"/>
          <p:cNvPicPr>
            <a:picLocks noChangeAspect="1"/>
          </p:cNvPicPr>
          <p:nvPr/>
        </p:nvPicPr>
        <p:blipFill>
          <a:blip r:embed="rId2"/>
          <a:stretch>
            <a:fillRect/>
          </a:stretch>
        </p:blipFill>
        <p:spPr>
          <a:xfrm>
            <a:off x="3481676" y="2946440"/>
            <a:ext cx="2863769" cy="2949575"/>
          </a:xfrm>
          <a:prstGeom prst="rect">
            <a:avLst/>
          </a:prstGeom>
          <a:ln>
            <a:solidFill>
              <a:schemeClr val="accent1"/>
            </a:solidFill>
          </a:ln>
        </p:spPr>
      </p:pic>
      <p:sp>
        <p:nvSpPr>
          <p:cNvPr id="8" name="날짜 개체 틀 7"/>
          <p:cNvSpPr>
            <a:spLocks noGrp="1"/>
          </p:cNvSpPr>
          <p:nvPr>
            <p:ph type="dt" sz="half" idx="10"/>
          </p:nvPr>
        </p:nvSpPr>
        <p:spPr/>
        <p:txBody>
          <a:bodyPr/>
          <a:lstStyle/>
          <a:p>
            <a:fld id="{C4D0B1C9-26EA-45C3-B5F3-203E00BC6521}" type="datetime1">
              <a:rPr lang="ko-KR" altLang="en-US" smtClean="0"/>
              <a:t>2018-06-09</a:t>
            </a:fld>
            <a:endParaRPr lang="en-US"/>
          </a:p>
        </p:txBody>
      </p:sp>
    </p:spTree>
    <p:extLst>
      <p:ext uri="{BB962C8B-B14F-4D97-AF65-F5344CB8AC3E}">
        <p14:creationId xmlns:p14="http://schemas.microsoft.com/office/powerpoint/2010/main" val="6845174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webbasedprogramming.com/Java-Unleashed-Second-Edition/f2-1.gif">
            <a:hlinkClick r:id="rId2"/>
          </p:cNvPr>
          <p:cNvPicPr>
            <a:picLocks noChangeAspect="1" noChangeArrowheads="1"/>
          </p:cNvPicPr>
          <p:nvPr/>
        </p:nvPicPr>
        <p:blipFill>
          <a:blip r:embed="rId3" cstate="print"/>
          <a:srcRect/>
          <a:stretch>
            <a:fillRect/>
          </a:stretch>
        </p:blipFill>
        <p:spPr bwMode="auto">
          <a:xfrm>
            <a:off x="5713791" y="3058020"/>
            <a:ext cx="2679260" cy="2816307"/>
          </a:xfrm>
          <a:prstGeom prst="rect">
            <a:avLst/>
          </a:prstGeom>
          <a:noFill/>
        </p:spPr>
      </p:pic>
      <p:sp>
        <p:nvSpPr>
          <p:cNvPr id="2" name="제목 1"/>
          <p:cNvSpPr>
            <a:spLocks noGrp="1"/>
          </p:cNvSpPr>
          <p:nvPr>
            <p:ph type="title"/>
          </p:nvPr>
        </p:nvSpPr>
        <p:spPr>
          <a:solidFill>
            <a:srgbClr val="92D050"/>
          </a:solidFill>
        </p:spPr>
        <p:txBody>
          <a:bodyPr>
            <a:normAutofit/>
          </a:bodyPr>
          <a:lstStyle/>
          <a:p>
            <a:r>
              <a:rPr lang="en-US" altLang="ko-KR" dirty="0" smtClean="0"/>
              <a:t>A class and objects</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117</a:t>
            </a:fld>
            <a:endParaRPr lang="ko-KR" altLang="en-US"/>
          </a:p>
        </p:txBody>
      </p:sp>
      <p:sp>
        <p:nvSpPr>
          <p:cNvPr id="5" name="내용 개체 틀 4"/>
          <p:cNvSpPr>
            <a:spLocks noGrp="1"/>
          </p:cNvSpPr>
          <p:nvPr>
            <p:ph sz="quarter" idx="1"/>
          </p:nvPr>
        </p:nvSpPr>
        <p:spPr>
          <a:xfrm>
            <a:off x="1295400" y="1447800"/>
            <a:ext cx="7772400" cy="2125216"/>
          </a:xfrm>
        </p:spPr>
        <p:txBody>
          <a:bodyPr>
            <a:normAutofit/>
          </a:bodyPr>
          <a:lstStyle/>
          <a:p>
            <a:pPr>
              <a:buFont typeface="Wingdings" panose="05000000000000000000" pitchFamily="2" charset="2"/>
              <a:buChar char="q"/>
            </a:pPr>
            <a:r>
              <a:rPr lang="ko-KR" altLang="en-US" smtClean="0"/>
              <a:t>클래스는 </a:t>
            </a:r>
            <a:r>
              <a:rPr lang="ko-KR" altLang="en-US" smtClean="0"/>
              <a:t>객체들을 추상화한다</a:t>
            </a:r>
            <a:r>
              <a:rPr lang="en-US" altLang="ko-KR" smtClean="0"/>
              <a:t>.</a:t>
            </a:r>
          </a:p>
          <a:p>
            <a:pPr lvl="1">
              <a:buFont typeface="Wingdings" panose="05000000000000000000" pitchFamily="2" charset="2"/>
              <a:buChar char="§"/>
            </a:pPr>
            <a:r>
              <a:rPr lang="ko-KR" altLang="en-US" smtClean="0"/>
              <a:t>속성</a:t>
            </a:r>
            <a:r>
              <a:rPr lang="en-US" altLang="ko-KR" dirty="0" smtClean="0"/>
              <a:t>: attribute = data</a:t>
            </a:r>
          </a:p>
          <a:p>
            <a:pPr lvl="1">
              <a:buFont typeface="Wingdings" panose="05000000000000000000" pitchFamily="2" charset="2"/>
              <a:buChar char="§"/>
            </a:pPr>
            <a:r>
              <a:rPr lang="ko-KR" altLang="en-US" dirty="0" smtClean="0"/>
              <a:t>기능</a:t>
            </a:r>
            <a:r>
              <a:rPr lang="en-US" altLang="ko-KR" dirty="0" smtClean="0"/>
              <a:t>: method = function</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FD290E2E-ED0D-48A6-BCDB-B01B040AD455}" type="datetime1">
              <a:rPr lang="ko-KR" altLang="en-US" smtClean="0"/>
              <a:t>2018-06-09</a:t>
            </a:fld>
            <a:endParaRPr lang="en-US"/>
          </a:p>
        </p:txBody>
      </p:sp>
    </p:spTree>
    <p:extLst>
      <p:ext uri="{BB962C8B-B14F-4D97-AF65-F5344CB8AC3E}">
        <p14:creationId xmlns:p14="http://schemas.microsoft.com/office/powerpoint/2010/main" val="32984420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ltLang="ko-KR" dirty="0" smtClean="0"/>
              <a:t>Hierarchy(</a:t>
            </a:r>
            <a:r>
              <a:rPr lang="ko-KR" altLang="en-US" dirty="0" smtClean="0"/>
              <a:t>계층 구조</a:t>
            </a:r>
            <a:r>
              <a:rPr lang="en-US" altLang="ko-KR" dirty="0" smtClean="0"/>
              <a:t>/</a:t>
            </a:r>
            <a:r>
              <a:rPr lang="ko-KR" altLang="en-US" dirty="0" smtClean="0"/>
              <a:t>상속</a:t>
            </a:r>
            <a:r>
              <a:rPr lang="en-US" altLang="ko-KR" dirty="0" smtClean="0"/>
              <a:t>)</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118</a:t>
            </a:fld>
            <a:endParaRPr lang="ko-KR" altLang="en-US"/>
          </a:p>
        </p:txBody>
      </p:sp>
      <p:sp>
        <p:nvSpPr>
          <p:cNvPr id="5" name="내용 개체 틀 4"/>
          <p:cNvSpPr>
            <a:spLocks noGrp="1"/>
          </p:cNvSpPr>
          <p:nvPr>
            <p:ph sz="quarter" idx="1"/>
          </p:nvPr>
        </p:nvSpPr>
        <p:spPr>
          <a:xfrm>
            <a:off x="1295400" y="1447800"/>
            <a:ext cx="7772400" cy="1477144"/>
          </a:xfrm>
        </p:spPr>
        <p:txBody>
          <a:bodyPr>
            <a:normAutofit/>
          </a:bodyPr>
          <a:lstStyle/>
          <a:p>
            <a:pPr>
              <a:buFont typeface="Wingdings" panose="05000000000000000000" pitchFamily="2" charset="2"/>
              <a:buChar char="q"/>
            </a:pPr>
            <a:r>
              <a:rPr lang="en-US" altLang="ko-KR" dirty="0" smtClean="0"/>
              <a:t>A child class </a:t>
            </a:r>
            <a:r>
              <a:rPr lang="en-US" altLang="ko-KR" smtClean="0"/>
              <a:t>inherits a </a:t>
            </a:r>
            <a:r>
              <a:rPr lang="en-US" altLang="ko-KR" dirty="0" smtClean="0"/>
              <a:t>parent class.</a:t>
            </a:r>
          </a:p>
          <a:p>
            <a:pPr lvl="1">
              <a:buFont typeface="Wingdings" panose="05000000000000000000" pitchFamily="2" charset="2"/>
              <a:buChar char="§"/>
            </a:pPr>
            <a:r>
              <a:rPr lang="en-US" altLang="ko-KR" smtClean="0"/>
              <a:t>class Shape </a:t>
            </a:r>
            <a:r>
              <a:rPr lang="en-US" altLang="ko-KR" dirty="0" smtClean="0"/>
              <a:t>{ }</a:t>
            </a:r>
          </a:p>
          <a:p>
            <a:pPr lvl="1">
              <a:buFont typeface="Wingdings" panose="05000000000000000000" pitchFamily="2" charset="2"/>
              <a:buChar char="§"/>
            </a:pPr>
            <a:r>
              <a:rPr lang="en-US" altLang="ko-KR" smtClean="0"/>
              <a:t>class Rectangle </a:t>
            </a:r>
            <a:r>
              <a:rPr lang="en-US" altLang="ko-KR" smtClean="0">
                <a:solidFill>
                  <a:srgbClr val="FF0000"/>
                </a:solidFill>
              </a:rPr>
              <a:t>:</a:t>
            </a:r>
            <a:r>
              <a:rPr lang="en-US" altLang="ko-KR" smtClean="0"/>
              <a:t> Shape </a:t>
            </a:r>
            <a:r>
              <a:rPr lang="en-US" altLang="ko-KR" dirty="0" smtClean="0"/>
              <a:t>{ }</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224F06A0-C9BE-4A67-B849-11E8F3842022}" type="datetime1">
              <a:rPr lang="ko-KR" altLang="en-US" smtClean="0"/>
              <a:t>2018-06-09</a:t>
            </a:fld>
            <a:endParaRPr lang="en-US"/>
          </a:p>
        </p:txBody>
      </p:sp>
      <p:pic>
        <p:nvPicPr>
          <p:cNvPr id="8" name="그림 7"/>
          <p:cNvPicPr>
            <a:picLocks noChangeAspect="1"/>
          </p:cNvPicPr>
          <p:nvPr/>
        </p:nvPicPr>
        <p:blipFill>
          <a:blip r:embed="rId2"/>
          <a:stretch>
            <a:fillRect/>
          </a:stretch>
        </p:blipFill>
        <p:spPr>
          <a:xfrm>
            <a:off x="2635568" y="3581822"/>
            <a:ext cx="3818576" cy="1874255"/>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374227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ltLang="ko-KR" dirty="0" smtClean="0"/>
              <a:t>Encapsulation(</a:t>
            </a:r>
            <a:r>
              <a:rPr lang="ko-KR" altLang="en-US" dirty="0" smtClean="0"/>
              <a:t>은닉</a:t>
            </a:r>
            <a:r>
              <a:rPr lang="en-US" altLang="ko-KR" dirty="0" smtClean="0"/>
              <a:t>)</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119</a:t>
            </a:fld>
            <a:endParaRPr lang="ko-KR" altLang="en-US"/>
          </a:p>
        </p:txBody>
      </p:sp>
      <p:sp>
        <p:nvSpPr>
          <p:cNvPr id="5" name="내용 개체 틀 4"/>
          <p:cNvSpPr>
            <a:spLocks noGrp="1"/>
          </p:cNvSpPr>
          <p:nvPr>
            <p:ph sz="quarter" idx="1"/>
          </p:nvPr>
        </p:nvSpPr>
        <p:spPr>
          <a:xfrm>
            <a:off x="1295400" y="1447800"/>
            <a:ext cx="7772400" cy="973088"/>
          </a:xfrm>
        </p:spPr>
        <p:txBody>
          <a:bodyPr>
            <a:normAutofit lnSpcReduction="10000"/>
          </a:bodyPr>
          <a:lstStyle/>
          <a:p>
            <a:pPr>
              <a:buFont typeface="Wingdings" panose="05000000000000000000" pitchFamily="2" charset="2"/>
              <a:buChar char="q"/>
            </a:pPr>
            <a:r>
              <a:rPr lang="en-US" altLang="ko-KR" dirty="0" smtClean="0"/>
              <a:t>A class protects a private </a:t>
            </a:r>
            <a:r>
              <a:rPr lang="en-US" altLang="ko-KR" smtClean="0"/>
              <a:t>attribute.</a:t>
            </a:r>
          </a:p>
          <a:p>
            <a:pPr>
              <a:buFont typeface="Wingdings" panose="05000000000000000000" pitchFamily="2" charset="2"/>
              <a:buChar char="q"/>
            </a:pPr>
            <a:r>
              <a:rPr lang="en-US" altLang="ko-KR" smtClean="0"/>
              <a:t>Access Modifier</a:t>
            </a:r>
            <a:endParaRPr lang="ko-KR" altLang="en-US" dirty="0"/>
          </a:p>
        </p:txBody>
      </p:sp>
      <p:pic>
        <p:nvPicPr>
          <p:cNvPr id="36869" name="Picture 5" descr="C:\Users\sunabove\Desktop\untitled.png"/>
          <p:cNvPicPr>
            <a:picLocks noChangeAspect="1" noChangeArrowheads="1"/>
          </p:cNvPicPr>
          <p:nvPr/>
        </p:nvPicPr>
        <p:blipFill>
          <a:blip r:embed="rId2" cstate="print"/>
          <a:srcRect/>
          <a:stretch>
            <a:fillRect/>
          </a:stretch>
        </p:blipFill>
        <p:spPr bwMode="auto">
          <a:xfrm>
            <a:off x="2000673" y="2780928"/>
            <a:ext cx="2466975" cy="1847850"/>
          </a:xfrm>
          <a:prstGeom prst="rect">
            <a:avLst/>
          </a:prstGeom>
          <a:noFill/>
        </p:spPr>
      </p:pic>
      <p:pic>
        <p:nvPicPr>
          <p:cNvPr id="36872" name="Picture 8" descr="C:\Users\sunabove\Desktop\untitled.png"/>
          <p:cNvPicPr>
            <a:picLocks noChangeAspect="1" noChangeArrowheads="1"/>
          </p:cNvPicPr>
          <p:nvPr/>
        </p:nvPicPr>
        <p:blipFill>
          <a:blip r:embed="rId3" cstate="print"/>
          <a:srcRect/>
          <a:stretch>
            <a:fillRect/>
          </a:stretch>
        </p:blipFill>
        <p:spPr bwMode="auto">
          <a:xfrm>
            <a:off x="5274901" y="2759722"/>
            <a:ext cx="2466975" cy="1847850"/>
          </a:xfrm>
          <a:prstGeom prst="rect">
            <a:avLst/>
          </a:prstGeom>
          <a:noFill/>
        </p:spPr>
      </p:pic>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D24C7B57-DE5E-4D5E-9A5E-3AA3DD76C024}" type="datetime1">
              <a:rPr lang="ko-KR" altLang="en-US" smtClean="0"/>
              <a:t>2018-06-09</a:t>
            </a:fld>
            <a:endParaRPr lang="en-US"/>
          </a:p>
        </p:txBody>
      </p:sp>
    </p:spTree>
    <p:extLst>
      <p:ext uri="{BB962C8B-B14F-4D97-AF65-F5344CB8AC3E}">
        <p14:creationId xmlns:p14="http://schemas.microsoft.com/office/powerpoint/2010/main" val="879206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5128"/>
            <a:ext cx="8543925" cy="558416"/>
          </a:xfrm>
        </p:spPr>
        <p:txBody>
          <a:bodyPr>
            <a:normAutofit fontScale="90000"/>
          </a:bodyPr>
          <a:lstStyle/>
          <a:p>
            <a:r>
              <a:rPr lang="en-US" smtClean="0"/>
              <a:t>Ex 2-1 (p. 29)</a:t>
            </a:r>
            <a:endParaRPr lang="en-US"/>
          </a:p>
        </p:txBody>
      </p:sp>
      <p:sp>
        <p:nvSpPr>
          <p:cNvPr id="4" name="날짜 개체 틀 3"/>
          <p:cNvSpPr>
            <a:spLocks noGrp="1"/>
          </p:cNvSpPr>
          <p:nvPr>
            <p:ph type="dt" sz="half" idx="10"/>
          </p:nvPr>
        </p:nvSpPr>
        <p:spPr/>
        <p:txBody>
          <a:bodyPr/>
          <a:lstStyle/>
          <a:p>
            <a:fld id="{84A15786-4E0D-483F-ABBC-4AC4841D08D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sp>
        <p:nvSpPr>
          <p:cNvPr id="7" name="내용 개체 틀 6"/>
          <p:cNvSpPr>
            <a:spLocks noGrp="1"/>
          </p:cNvSpPr>
          <p:nvPr>
            <p:ph idx="1"/>
          </p:nvPr>
        </p:nvSpPr>
        <p:spPr>
          <a:xfrm>
            <a:off x="681037" y="1102933"/>
            <a:ext cx="8543925" cy="5253419"/>
          </a:xfrm>
          <a:ln>
            <a:solidFill>
              <a:schemeClr val="accent1"/>
            </a:solidFill>
          </a:ln>
        </p:spPr>
        <p:txBody>
          <a:bodyPr anchor="ctr">
            <a:noAutofit/>
          </a:bodyPr>
          <a:lstStyle/>
          <a:p>
            <a:pPr marL="171450" lvl="1" indent="0">
              <a:lnSpc>
                <a:spcPct val="100000"/>
              </a:lnSpc>
              <a:spcBef>
                <a:spcPts val="0"/>
              </a:spcBef>
              <a:spcAft>
                <a:spcPts val="800"/>
              </a:spcAft>
              <a:buNone/>
            </a:pPr>
            <a:r>
              <a:rPr lang="en-US" sz="1200" b="1">
                <a:solidFill>
                  <a:srgbClr val="00A77E"/>
                </a:solidFill>
                <a:latin typeface="Consolas" panose="020B0609020204030204" pitchFamily="49" charset="0"/>
                <a:ea typeface="맑은 고딕" panose="020B0503020000020004" pitchFamily="50" charset="-127"/>
              </a:rPr>
              <a:t>//**************************************************************</a:t>
            </a:r>
            <a:br>
              <a:rPr lang="en-US" sz="1200" b="1">
                <a:solidFill>
                  <a:srgbClr val="00A77E"/>
                </a:solidFill>
                <a:latin typeface="Consolas" panose="020B0609020204030204" pitchFamily="49" charset="0"/>
                <a:ea typeface="맑은 고딕" panose="020B0503020000020004" pitchFamily="50" charset="-127"/>
              </a:rPr>
            </a:br>
            <a:r>
              <a:rPr lang="en-US" sz="1200" b="1">
                <a:solidFill>
                  <a:srgbClr val="00A77E"/>
                </a:solidFill>
                <a:latin typeface="Consolas" panose="020B0609020204030204" pitchFamily="49" charset="0"/>
                <a:ea typeface="맑은 고딕" panose="020B0503020000020004" pitchFamily="50" charset="-127"/>
              </a:rPr>
              <a:t>// Given the length and width of a rectangle, this C++ program</a:t>
            </a:r>
            <a:br>
              <a:rPr lang="en-US" sz="1200" b="1">
                <a:solidFill>
                  <a:srgbClr val="00A77E"/>
                </a:solidFill>
                <a:latin typeface="Consolas" panose="020B0609020204030204" pitchFamily="49" charset="0"/>
                <a:ea typeface="맑은 고딕" panose="020B0503020000020004" pitchFamily="50" charset="-127"/>
              </a:rPr>
            </a:br>
            <a:r>
              <a:rPr lang="en-US" sz="1200" b="1">
                <a:solidFill>
                  <a:srgbClr val="00A77E"/>
                </a:solidFill>
                <a:latin typeface="Consolas" panose="020B0609020204030204" pitchFamily="49" charset="0"/>
                <a:ea typeface="맑은 고딕" panose="020B0503020000020004" pitchFamily="50" charset="-127"/>
              </a:rPr>
              <a:t>// computes and outputs the perimeter and area of the rectangle.</a:t>
            </a:r>
            <a:br>
              <a:rPr lang="en-US" sz="1200" b="1">
                <a:solidFill>
                  <a:srgbClr val="00A77E"/>
                </a:solidFill>
                <a:latin typeface="Consolas" panose="020B0609020204030204" pitchFamily="49" charset="0"/>
                <a:ea typeface="맑은 고딕" panose="020B0503020000020004" pitchFamily="50" charset="-127"/>
              </a:rPr>
            </a:br>
            <a:r>
              <a:rPr lang="en-US" sz="1200" b="1">
                <a:solidFill>
                  <a:srgbClr val="00A77E"/>
                </a:solidFill>
                <a:latin typeface="Consolas" panose="020B0609020204030204" pitchFamily="49" charset="0"/>
                <a:ea typeface="맑은 고딕" panose="020B0503020000020004" pitchFamily="50" charset="-127"/>
              </a:rPr>
              <a:t>//**************************************************************</a:t>
            </a:r>
            <a:br>
              <a:rPr lang="en-US" sz="1200" b="1">
                <a:solidFill>
                  <a:srgbClr val="00A77E"/>
                </a:solidFill>
                <a:latin typeface="Consolas" panose="020B0609020204030204" pitchFamily="49" charset="0"/>
                <a:ea typeface="맑은 고딕" panose="020B0503020000020004" pitchFamily="50" charset="-127"/>
              </a:rPr>
            </a:br>
            <a:r>
              <a:rPr lang="en-US" sz="1200" b="1">
                <a:solidFill>
                  <a:srgbClr val="638DAE"/>
                </a:solidFill>
                <a:latin typeface="Consolas" panose="020B0609020204030204" pitchFamily="49" charset="0"/>
                <a:ea typeface="맑은 고딕" panose="020B0503020000020004" pitchFamily="50" charset="-127"/>
              </a:rPr>
              <a:t>#include </a:t>
            </a:r>
            <a:r>
              <a:rPr lang="en-US" sz="1200" b="1">
                <a:solidFill>
                  <a:srgbClr val="231F20"/>
                </a:solidFill>
                <a:latin typeface="Consolas" panose="020B0609020204030204" pitchFamily="49" charset="0"/>
                <a:ea typeface="맑은 고딕" panose="020B0503020000020004" pitchFamily="50" charset="-127"/>
              </a:rPr>
              <a:t>&lt;iostream&gt;</a:t>
            </a:r>
            <a:br>
              <a:rPr lang="en-US" sz="1200" b="1">
                <a:solidFill>
                  <a:srgbClr val="231F20"/>
                </a:solidFill>
                <a:latin typeface="Consolas" panose="020B0609020204030204" pitchFamily="49" charset="0"/>
                <a:ea typeface="맑은 고딕" panose="020B0503020000020004" pitchFamily="50" charset="-127"/>
              </a:rPr>
            </a:br>
            <a:r>
              <a:rPr lang="en-US" sz="1200" b="1">
                <a:solidFill>
                  <a:srgbClr val="638DAE"/>
                </a:solidFill>
                <a:latin typeface="Consolas" panose="020B0609020204030204" pitchFamily="49" charset="0"/>
                <a:ea typeface="맑은 고딕" panose="020B0503020000020004" pitchFamily="50" charset="-127"/>
              </a:rPr>
              <a:t>using namespace </a:t>
            </a:r>
            <a:r>
              <a:rPr lang="en-US" sz="1200" b="1">
                <a:solidFill>
                  <a:srgbClr val="231F20"/>
                </a:solidFill>
                <a:latin typeface="Consolas" panose="020B0609020204030204" pitchFamily="49" charset="0"/>
                <a:ea typeface="맑은 고딕" panose="020B0503020000020004" pitchFamily="50" charset="-127"/>
              </a:rPr>
              <a:t>std</a:t>
            </a:r>
            <a:r>
              <a:rPr lang="en-US" sz="1200" b="1" smtClean="0">
                <a:solidFill>
                  <a:srgbClr val="231F20"/>
                </a:solidFill>
                <a:latin typeface="Consolas" panose="020B0609020204030204" pitchFamily="49" charset="0"/>
                <a:ea typeface="맑은 고딕" panose="020B0503020000020004" pitchFamily="50" charset="-127"/>
              </a:rPr>
              <a:t>;</a:t>
            </a:r>
          </a:p>
          <a:p>
            <a:pPr marL="171450" lvl="1" indent="0">
              <a:lnSpc>
                <a:spcPct val="100000"/>
              </a:lnSpc>
              <a:spcBef>
                <a:spcPts val="0"/>
              </a:spcBef>
              <a:spcAft>
                <a:spcPts val="800"/>
              </a:spcAft>
              <a:buNone/>
            </a:pPr>
            <a:r>
              <a:rPr lang="en-US" sz="1200" b="1" smtClean="0">
                <a:solidFill>
                  <a:srgbClr val="638DAE"/>
                </a:solidFill>
                <a:latin typeface="Consolas" panose="020B0609020204030204" pitchFamily="49" charset="0"/>
                <a:ea typeface="맑은 고딕" panose="020B0503020000020004" pitchFamily="50" charset="-127"/>
              </a:rPr>
              <a:t>int </a:t>
            </a:r>
            <a:r>
              <a:rPr lang="en-US" sz="1200" b="1" smtClean="0">
                <a:solidFill>
                  <a:srgbClr val="231F20"/>
                </a:solidFill>
                <a:latin typeface="Consolas" panose="020B0609020204030204" pitchFamily="49" charset="0"/>
                <a:ea typeface="맑은 고딕" panose="020B0503020000020004" pitchFamily="50" charset="-127"/>
              </a:rPr>
              <a:t>main() {</a:t>
            </a:r>
          </a:p>
          <a:p>
            <a:pPr marL="628650" lvl="2" indent="0">
              <a:lnSpc>
                <a:spcPct val="100000"/>
              </a:lnSpc>
              <a:spcBef>
                <a:spcPts val="0"/>
              </a:spcBef>
              <a:spcAft>
                <a:spcPts val="800"/>
              </a:spcAft>
              <a:buNone/>
            </a:pPr>
            <a:r>
              <a:rPr lang="en-US" sz="1200" b="1" smtClean="0">
                <a:solidFill>
                  <a:srgbClr val="638DAE"/>
                </a:solidFill>
                <a:latin typeface="Consolas" panose="020B0609020204030204" pitchFamily="49" charset="0"/>
                <a:ea typeface="맑은 고딕" panose="020B0503020000020004" pitchFamily="50" charset="-127"/>
              </a:rPr>
              <a:t>double </a:t>
            </a:r>
            <a:r>
              <a:rPr lang="en-US" sz="1200" b="1" smtClean="0">
                <a:solidFill>
                  <a:srgbClr val="231F20"/>
                </a:solidFill>
                <a:latin typeface="Consolas" panose="020B0609020204030204" pitchFamily="49" charset="0"/>
                <a:ea typeface="맑은 고딕" panose="020B0503020000020004" pitchFamily="50" charset="-127"/>
              </a:rPr>
              <a:t>length;</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638DAE"/>
                </a:solidFill>
                <a:latin typeface="Consolas" panose="020B0609020204030204" pitchFamily="49" charset="0"/>
                <a:ea typeface="맑은 고딕" panose="020B0503020000020004" pitchFamily="50" charset="-127"/>
              </a:rPr>
              <a:t>double </a:t>
            </a:r>
            <a:r>
              <a:rPr lang="en-US" sz="1200" b="1" smtClean="0">
                <a:solidFill>
                  <a:srgbClr val="231F20"/>
                </a:solidFill>
                <a:latin typeface="Consolas" panose="020B0609020204030204" pitchFamily="49" charset="0"/>
                <a:ea typeface="맑은 고딕" panose="020B0503020000020004" pitchFamily="50" charset="-127"/>
              </a:rPr>
              <a:t>width;</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638DAE"/>
                </a:solidFill>
                <a:latin typeface="Consolas" panose="020B0609020204030204" pitchFamily="49" charset="0"/>
                <a:ea typeface="맑은 고딕" panose="020B0503020000020004" pitchFamily="50" charset="-127"/>
              </a:rPr>
              <a:t>double </a:t>
            </a:r>
            <a:r>
              <a:rPr lang="en-US" sz="1200" b="1" smtClean="0">
                <a:solidFill>
                  <a:srgbClr val="231F20"/>
                </a:solidFill>
                <a:latin typeface="Consolas" panose="020B0609020204030204" pitchFamily="49" charset="0"/>
                <a:ea typeface="맑은 고딕" panose="020B0503020000020004" pitchFamily="50" charset="-127"/>
              </a:rPr>
              <a:t>area;</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638DAE"/>
                </a:solidFill>
                <a:latin typeface="Consolas" panose="020B0609020204030204" pitchFamily="49" charset="0"/>
                <a:ea typeface="맑은 고딕" panose="020B0503020000020004" pitchFamily="50" charset="-127"/>
              </a:rPr>
              <a:t>double </a:t>
            </a:r>
            <a:r>
              <a:rPr lang="en-US" sz="1200" b="1" smtClean="0">
                <a:solidFill>
                  <a:srgbClr val="231F20"/>
                </a:solidFill>
                <a:latin typeface="Consolas" panose="020B0609020204030204" pitchFamily="49" charset="0"/>
                <a:ea typeface="맑은 고딕" panose="020B0503020000020004" pitchFamily="50" charset="-127"/>
              </a:rPr>
              <a:t>perimeter;</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cout &lt;&lt; "Program to compute and output the perimeter and "</a:t>
            </a:r>
          </a:p>
          <a:p>
            <a:pPr marL="628650" lvl="2" indent="0">
              <a:lnSpc>
                <a:spcPct val="100000"/>
              </a:lnSpc>
              <a:spcBef>
                <a:spcPts val="0"/>
              </a:spcBef>
              <a:spcAft>
                <a:spcPts val="800"/>
              </a:spcAft>
              <a:buNone/>
            </a:pPr>
            <a:r>
              <a:rPr lang="en-US" sz="1200" b="1">
                <a:solidFill>
                  <a:srgbClr val="231F20"/>
                </a:solidFill>
                <a:latin typeface="Consolas" panose="020B0609020204030204" pitchFamily="49" charset="0"/>
                <a:ea typeface="맑은 고딕" panose="020B0503020000020004" pitchFamily="50" charset="-127"/>
              </a:rPr>
              <a:t> </a:t>
            </a:r>
            <a:r>
              <a:rPr lang="en-US" sz="1200" b="1" smtClean="0">
                <a:solidFill>
                  <a:srgbClr val="231F20"/>
                </a:solidFill>
                <a:latin typeface="Consolas" panose="020B0609020204030204" pitchFamily="49" charset="0"/>
                <a:ea typeface="맑은 고딕" panose="020B0503020000020004" pitchFamily="50" charset="-127"/>
              </a:rPr>
              <a:t>     &lt;&lt; "area of a rectangle." &lt;&lt; endl;</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length = 6.0;</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width = 4.0;</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perimeter = 2 * (length + width);</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area = length * width;</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cout &lt;&lt; "Length = " &lt;&lt; length &lt;&lt; endl;</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cout &lt;&lt; "Width = " &lt;&lt; width &lt;&lt; endl;</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cout &lt;&lt; "Perimeter = " &lt;&lt; perimeter &lt;&lt; endl;</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231F20"/>
                </a:solidFill>
                <a:latin typeface="Consolas" panose="020B0609020204030204" pitchFamily="49" charset="0"/>
                <a:ea typeface="맑은 고딕" panose="020B0503020000020004" pitchFamily="50" charset="-127"/>
              </a:rPr>
              <a:t>cout &lt;&lt; "Area = " &lt;&lt; area &lt;&lt; endl;</a:t>
            </a:r>
            <a:br>
              <a:rPr lang="en-US" sz="1200" b="1" smtClean="0">
                <a:solidFill>
                  <a:srgbClr val="231F20"/>
                </a:solidFill>
                <a:latin typeface="Consolas" panose="020B0609020204030204" pitchFamily="49" charset="0"/>
                <a:ea typeface="맑은 고딕" panose="020B0503020000020004" pitchFamily="50" charset="-127"/>
              </a:rPr>
            </a:br>
            <a:r>
              <a:rPr lang="en-US" sz="1200" b="1" smtClean="0">
                <a:solidFill>
                  <a:srgbClr val="638DAE"/>
                </a:solidFill>
                <a:latin typeface="Consolas" panose="020B0609020204030204" pitchFamily="49" charset="0"/>
                <a:ea typeface="맑은 고딕" panose="020B0503020000020004" pitchFamily="50" charset="-127"/>
              </a:rPr>
              <a:t>return </a:t>
            </a:r>
            <a:r>
              <a:rPr lang="en-US" sz="1200" b="1" smtClean="0">
                <a:solidFill>
                  <a:srgbClr val="231F20"/>
                </a:solidFill>
                <a:latin typeface="Consolas" panose="020B0609020204030204" pitchFamily="49" charset="0"/>
                <a:ea typeface="맑은 고딕" panose="020B0503020000020004" pitchFamily="50" charset="-127"/>
              </a:rPr>
              <a:t>0;</a:t>
            </a:r>
            <a:endParaRPr lang="en-US" sz="1200" b="1" smtClean="0">
              <a:latin typeface="Consolas" panose="020B0609020204030204" pitchFamily="49" charset="0"/>
              <a:ea typeface="맑은 고딕" panose="020B0503020000020004" pitchFamily="50" charset="-127"/>
            </a:endParaRPr>
          </a:p>
          <a:p>
            <a:pPr marL="171450" lvl="1" indent="0">
              <a:lnSpc>
                <a:spcPct val="100000"/>
              </a:lnSpc>
              <a:spcBef>
                <a:spcPts val="0"/>
              </a:spcBef>
              <a:spcAft>
                <a:spcPts val="800"/>
              </a:spcAft>
              <a:buNone/>
            </a:pPr>
            <a:r>
              <a:rPr lang="en-US" sz="1200" b="1" smtClean="0">
                <a:solidFill>
                  <a:srgbClr val="231F20"/>
                </a:solidFill>
                <a:latin typeface="Consolas" panose="020B0609020204030204" pitchFamily="49" charset="0"/>
                <a:ea typeface="맑은 고딕" panose="020B0503020000020004" pitchFamily="50" charset="-127"/>
              </a:rPr>
              <a:t>}</a:t>
            </a:r>
            <a:endParaRPr lang="en-US" sz="800" b="1">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205801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ltLang="ko-KR" dirty="0" smtClean="0"/>
              <a:t>Polymorphism(</a:t>
            </a:r>
            <a:r>
              <a:rPr lang="ko-KR" altLang="en-US" dirty="0" smtClean="0"/>
              <a:t>다형성</a:t>
            </a:r>
            <a:r>
              <a:rPr lang="en-US" altLang="ko-KR" dirty="0" smtClean="0"/>
              <a:t>)</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120</a:t>
            </a:fld>
            <a:endParaRPr lang="ko-KR" altLang="en-US"/>
          </a:p>
        </p:txBody>
      </p:sp>
      <p:sp>
        <p:nvSpPr>
          <p:cNvPr id="5" name="내용 개체 틀 4"/>
          <p:cNvSpPr>
            <a:spLocks noGrp="1"/>
          </p:cNvSpPr>
          <p:nvPr>
            <p:ph sz="quarter" idx="1"/>
          </p:nvPr>
        </p:nvSpPr>
        <p:spPr>
          <a:xfrm>
            <a:off x="1295400" y="1447800"/>
            <a:ext cx="7772400" cy="1096992"/>
          </a:xfrm>
        </p:spPr>
        <p:txBody>
          <a:bodyPr>
            <a:normAutofit/>
          </a:bodyPr>
          <a:lstStyle/>
          <a:p>
            <a:pPr>
              <a:buFont typeface="Wingdings" panose="05000000000000000000" pitchFamily="2" charset="2"/>
              <a:buChar char="q"/>
            </a:pPr>
            <a:r>
              <a:rPr lang="ko-KR" altLang="en-US" dirty="0" smtClean="0"/>
              <a:t>기능의 이름이 같아도 실제 </a:t>
            </a:r>
            <a:r>
              <a:rPr lang="ko-KR" altLang="en-US" smtClean="0"/>
              <a:t>동작들은 다르다</a:t>
            </a:r>
            <a:r>
              <a:rPr lang="en-US" altLang="ko-KR" smtClean="0"/>
              <a:t>.</a:t>
            </a:r>
          </a:p>
          <a:p>
            <a:pPr>
              <a:buFont typeface="Wingdings" panose="05000000000000000000" pitchFamily="2" charset="2"/>
              <a:buChar char="q"/>
            </a:pPr>
            <a:r>
              <a:rPr lang="en-US" altLang="ko-KR" smtClean="0"/>
              <a:t>virtual function</a:t>
            </a:r>
            <a:endParaRPr lang="ko-KR" altLang="en-US" dirty="0"/>
          </a:p>
        </p:txBody>
      </p:sp>
      <p:pic>
        <p:nvPicPr>
          <p:cNvPr id="35842" name="Picture 2" descr="http://cfile2.uf.tistory.com/image/1920A7124C8F866B55FE54">
            <a:hlinkClick r:id="rId2"/>
          </p:cNvPr>
          <p:cNvPicPr>
            <a:picLocks noChangeAspect="1" noChangeArrowheads="1"/>
          </p:cNvPicPr>
          <p:nvPr/>
        </p:nvPicPr>
        <p:blipFill>
          <a:blip r:embed="rId3" cstate="print"/>
          <a:srcRect/>
          <a:stretch>
            <a:fillRect/>
          </a:stretch>
        </p:blipFill>
        <p:spPr bwMode="auto">
          <a:xfrm>
            <a:off x="5079220" y="2708920"/>
            <a:ext cx="3776236" cy="2463220"/>
          </a:xfrm>
          <a:prstGeom prst="rect">
            <a:avLst/>
          </a:prstGeom>
          <a:noFill/>
          <a:ln>
            <a:solidFill>
              <a:schemeClr val="accent1"/>
            </a:solidFill>
          </a:ln>
        </p:spPr>
      </p:pic>
      <p:pic>
        <p:nvPicPr>
          <p:cNvPr id="35844" name="Picture 4" descr="https://encrypted-tbn1.gstatic.com/images?q=tbn:ANd9GcRqXqOJU39K_KOlhYNAnF8oxzGUv_sX0VA-JkGSRXlRYJtcWwfh">
            <a:hlinkClick r:id="rId4"/>
          </p:cNvPr>
          <p:cNvPicPr>
            <a:picLocks noChangeAspect="1" noChangeArrowheads="1"/>
          </p:cNvPicPr>
          <p:nvPr/>
        </p:nvPicPr>
        <p:blipFill>
          <a:blip r:embed="rId5" cstate="print"/>
          <a:srcRect/>
          <a:stretch>
            <a:fillRect/>
          </a:stretch>
        </p:blipFill>
        <p:spPr bwMode="auto">
          <a:xfrm>
            <a:off x="1280592" y="2708920"/>
            <a:ext cx="3394316" cy="2520280"/>
          </a:xfrm>
          <a:prstGeom prst="rect">
            <a:avLst/>
          </a:prstGeom>
          <a:noFill/>
          <a:ln>
            <a:solidFill>
              <a:schemeClr val="accent1"/>
            </a:solidFill>
          </a:ln>
        </p:spPr>
      </p:pic>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338A1AA8-93A6-4D73-8F88-4B4D3B2B0C9F}" type="datetime1">
              <a:rPr lang="ko-KR" altLang="en-US" smtClean="0"/>
              <a:t>2018-06-09</a:t>
            </a:fld>
            <a:endParaRPr lang="en-US"/>
          </a:p>
        </p:txBody>
      </p:sp>
    </p:spTree>
    <p:extLst>
      <p:ext uri="{BB962C8B-B14F-4D97-AF65-F5344CB8AC3E}">
        <p14:creationId xmlns:p14="http://schemas.microsoft.com/office/powerpoint/2010/main" val="8792239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Class (p. 630)</a:t>
            </a:r>
            <a:endParaRPr lang="en-US"/>
          </a:p>
        </p:txBody>
      </p:sp>
      <p:sp>
        <p:nvSpPr>
          <p:cNvPr id="3" name="내용 개체 틀 2"/>
          <p:cNvSpPr>
            <a:spLocks noGrp="1"/>
          </p:cNvSpPr>
          <p:nvPr>
            <p:ph idx="1"/>
          </p:nvPr>
        </p:nvSpPr>
        <p:spPr/>
        <p:txBody>
          <a:bodyPr>
            <a:normAutofit/>
          </a:bodyPr>
          <a:lstStyle/>
          <a:p>
            <a:pPr>
              <a:lnSpc>
                <a:spcPct val="120000"/>
              </a:lnSpc>
            </a:pPr>
            <a:r>
              <a:rPr lang="en-US" smtClean="0"/>
              <a:t>A class </a:t>
            </a:r>
            <a:r>
              <a:rPr lang="en-US"/>
              <a:t>combines</a:t>
            </a:r>
            <a:r>
              <a:rPr lang="en-US" smtClean="0"/>
              <a:t> </a:t>
            </a:r>
            <a:r>
              <a:rPr lang="en-US"/>
              <a:t>data and functions</a:t>
            </a:r>
            <a:r>
              <a:rPr lang="en-US" smtClean="0"/>
              <a:t>.</a:t>
            </a:r>
          </a:p>
          <a:p>
            <a:pPr>
              <a:lnSpc>
                <a:spcPct val="120000"/>
              </a:lnSpc>
            </a:pPr>
            <a:r>
              <a:rPr lang="en-US"/>
              <a:t>In </a:t>
            </a:r>
            <a:r>
              <a:rPr lang="en-US" smtClean="0"/>
              <a:t>OOD</a:t>
            </a:r>
          </a:p>
          <a:p>
            <a:pPr lvl="1">
              <a:lnSpc>
                <a:spcPct val="120000"/>
              </a:lnSpc>
            </a:pPr>
            <a:r>
              <a:rPr lang="en-US" smtClean="0"/>
              <a:t>The </a:t>
            </a:r>
            <a:r>
              <a:rPr lang="en-US"/>
              <a:t>first step is to identify </a:t>
            </a:r>
            <a:r>
              <a:rPr lang="en-US" smtClean="0"/>
              <a:t>the objects</a:t>
            </a:r>
            <a:r>
              <a:rPr lang="en-US"/>
              <a:t>. </a:t>
            </a:r>
            <a:endParaRPr lang="en-US" smtClean="0"/>
          </a:p>
          <a:p>
            <a:pPr lvl="1">
              <a:lnSpc>
                <a:spcPct val="120000"/>
              </a:lnSpc>
            </a:pPr>
            <a:r>
              <a:rPr lang="en-US" smtClean="0"/>
              <a:t>An object combines </a:t>
            </a:r>
            <a:r>
              <a:rPr lang="en-US"/>
              <a:t>data and the </a:t>
            </a:r>
            <a:r>
              <a:rPr lang="en-US" smtClean="0"/>
              <a:t>operations in </a:t>
            </a:r>
            <a:r>
              <a:rPr lang="en-US"/>
              <a:t>a single unit</a:t>
            </a:r>
            <a:r>
              <a:rPr lang="en-US" smtClean="0"/>
              <a:t>.</a:t>
            </a:r>
          </a:p>
          <a:p>
            <a:pPr>
              <a:lnSpc>
                <a:spcPct val="120000"/>
              </a:lnSpc>
            </a:pPr>
            <a:r>
              <a:rPr lang="en-US"/>
              <a:t>The components of a class </a:t>
            </a:r>
            <a:r>
              <a:rPr lang="en-US" smtClean="0"/>
              <a:t>are called </a:t>
            </a:r>
            <a:r>
              <a:rPr lang="en-US"/>
              <a:t>the members of the class</a:t>
            </a:r>
            <a:r>
              <a:rPr lang="en-US" smtClean="0"/>
              <a:t>. </a:t>
            </a:r>
          </a:p>
          <a:p>
            <a:pPr>
              <a:lnSpc>
                <a:spcPct val="120000"/>
              </a:lnSpc>
            </a:pPr>
            <a:endParaRPr lang="en-US"/>
          </a:p>
        </p:txBody>
      </p:sp>
      <p:sp>
        <p:nvSpPr>
          <p:cNvPr id="4" name="날짜 개체 틀 3"/>
          <p:cNvSpPr>
            <a:spLocks noGrp="1"/>
          </p:cNvSpPr>
          <p:nvPr>
            <p:ph type="dt" sz="half" idx="10"/>
          </p:nvPr>
        </p:nvSpPr>
        <p:spPr/>
        <p:txBody>
          <a:bodyPr/>
          <a:lstStyle/>
          <a:p>
            <a:fld id="{2F962EBA-C9C8-40B3-B137-713C1BA10B8E}"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121</a:t>
            </a:fld>
            <a:endParaRPr lang="en-US"/>
          </a:p>
        </p:txBody>
      </p:sp>
    </p:spTree>
    <p:extLst>
      <p:ext uri="{BB962C8B-B14F-4D97-AF65-F5344CB8AC3E}">
        <p14:creationId xmlns:p14="http://schemas.microsoft.com/office/powerpoint/2010/main" val="21835777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Class (p. 630)</a:t>
            </a:r>
            <a:endParaRPr lang="en-US"/>
          </a:p>
        </p:txBody>
      </p:sp>
      <p:sp>
        <p:nvSpPr>
          <p:cNvPr id="3" name="내용 개체 틀 2"/>
          <p:cNvSpPr>
            <a:spLocks noGrp="1"/>
          </p:cNvSpPr>
          <p:nvPr>
            <p:ph idx="1"/>
          </p:nvPr>
        </p:nvSpPr>
        <p:spPr/>
        <p:txBody>
          <a:bodyPr>
            <a:normAutofit fontScale="85000" lnSpcReduction="20000"/>
          </a:bodyPr>
          <a:lstStyle/>
          <a:p>
            <a:pPr>
              <a:lnSpc>
                <a:spcPct val="120000"/>
              </a:lnSpc>
            </a:pPr>
            <a:r>
              <a:rPr lang="en-US" smtClean="0"/>
              <a:t> Syntax</a:t>
            </a:r>
            <a:endParaRPr lang="en-US"/>
          </a:p>
          <a:p>
            <a:pPr marL="457200" lvl="1" indent="0">
              <a:lnSpc>
                <a:spcPct val="120000"/>
              </a:lnSpc>
              <a:buNone/>
            </a:pPr>
            <a:r>
              <a:rPr lang="en-US" smtClean="0">
                <a:solidFill>
                  <a:srgbClr val="0070C0"/>
                </a:solidFill>
                <a:latin typeface="Consolas" panose="020B0609020204030204" pitchFamily="49" charset="0"/>
              </a:rPr>
              <a:t>class</a:t>
            </a:r>
            <a:r>
              <a:rPr lang="en-US" smtClean="0">
                <a:latin typeface="Consolas" panose="020B0609020204030204" pitchFamily="49" charset="0"/>
              </a:rPr>
              <a:t> </a:t>
            </a:r>
            <a:r>
              <a:rPr lang="en-US">
                <a:latin typeface="Consolas" panose="020B0609020204030204" pitchFamily="49" charset="0"/>
              </a:rPr>
              <a:t>MyClass {</a:t>
            </a:r>
          </a:p>
          <a:p>
            <a:pPr marL="457200" lvl="1" indent="0">
              <a:lnSpc>
                <a:spcPct val="120000"/>
              </a:lnSpc>
              <a:buNone/>
            </a:pPr>
            <a:r>
              <a:rPr lang="en-US">
                <a:latin typeface="Consolas" panose="020B0609020204030204" pitchFamily="49" charset="0"/>
              </a:rPr>
              <a:t>	</a:t>
            </a:r>
            <a:r>
              <a:rPr lang="en-US">
                <a:solidFill>
                  <a:srgbClr val="0070C0"/>
                </a:solidFill>
                <a:latin typeface="Consolas" panose="020B0609020204030204" pitchFamily="49" charset="0"/>
              </a:rPr>
              <a:t>Type</a:t>
            </a:r>
            <a:r>
              <a:rPr lang="en-US">
                <a:latin typeface="Consolas" panose="020B0609020204030204" pitchFamily="49" charset="0"/>
              </a:rPr>
              <a:t> member ;</a:t>
            </a:r>
          </a:p>
          <a:p>
            <a:pPr marL="457200" lvl="1" indent="0">
              <a:lnSpc>
                <a:spcPct val="120000"/>
              </a:lnSpc>
              <a:buNone/>
            </a:pPr>
            <a:r>
              <a:rPr lang="en-US">
                <a:latin typeface="Consolas" panose="020B0609020204030204" pitchFamily="49" charset="0"/>
              </a:rPr>
              <a:t>       ....</a:t>
            </a:r>
          </a:p>
          <a:p>
            <a:pPr marL="457200" lvl="1" indent="0">
              <a:lnSpc>
                <a:spcPct val="120000"/>
              </a:lnSpc>
              <a:buNone/>
            </a:pPr>
            <a:r>
              <a:rPr lang="en-US" smtClean="0">
                <a:latin typeface="Consolas" panose="020B0609020204030204" pitchFamily="49" charset="0"/>
              </a:rPr>
              <a:t>}</a:t>
            </a:r>
            <a:endParaRPr lang="en-US" smtClean="0"/>
          </a:p>
          <a:p>
            <a:pPr>
              <a:lnSpc>
                <a:spcPct val="120000"/>
              </a:lnSpc>
            </a:pPr>
            <a:r>
              <a:rPr lang="en-US" smtClean="0"/>
              <a:t>Class member is a variable or a function.</a:t>
            </a:r>
          </a:p>
          <a:p>
            <a:pPr>
              <a:lnSpc>
                <a:spcPct val="120000"/>
              </a:lnSpc>
            </a:pPr>
            <a:r>
              <a:rPr lang="en-US" smtClean="0"/>
              <a:t>Access Modifier</a:t>
            </a:r>
          </a:p>
          <a:p>
            <a:pPr lvl="1">
              <a:lnSpc>
                <a:spcPct val="120000"/>
              </a:lnSpc>
            </a:pPr>
            <a:r>
              <a:rPr lang="en-US" smtClean="0"/>
              <a:t>The members are </a:t>
            </a:r>
            <a:r>
              <a:rPr lang="en-US"/>
              <a:t>classified into </a:t>
            </a:r>
            <a:r>
              <a:rPr lang="en-US" smtClean="0"/>
              <a:t>categories</a:t>
            </a:r>
            <a:r>
              <a:rPr lang="en-US"/>
              <a:t>: </a:t>
            </a:r>
            <a:r>
              <a:rPr lang="en-US">
                <a:solidFill>
                  <a:srgbClr val="0070C0"/>
                </a:solidFill>
              </a:rPr>
              <a:t>private</a:t>
            </a:r>
            <a:r>
              <a:rPr lang="en-US"/>
              <a:t>, </a:t>
            </a:r>
            <a:r>
              <a:rPr lang="en-US">
                <a:solidFill>
                  <a:srgbClr val="0070C0"/>
                </a:solidFill>
              </a:rPr>
              <a:t>public</a:t>
            </a:r>
            <a:r>
              <a:rPr lang="en-US"/>
              <a:t>, </a:t>
            </a:r>
            <a:r>
              <a:rPr lang="en-US" smtClean="0"/>
              <a:t>and </a:t>
            </a:r>
            <a:r>
              <a:rPr lang="en-US" smtClean="0">
                <a:solidFill>
                  <a:srgbClr val="0070C0"/>
                </a:solidFill>
              </a:rPr>
              <a:t>protected</a:t>
            </a:r>
            <a:r>
              <a:rPr lang="en-US"/>
              <a:t>. </a:t>
            </a:r>
          </a:p>
          <a:p>
            <a:pPr lvl="1">
              <a:lnSpc>
                <a:spcPct val="120000"/>
              </a:lnSpc>
            </a:pPr>
            <a:r>
              <a:rPr lang="en-US" smtClean="0"/>
              <a:t>By </a:t>
            </a:r>
            <a:r>
              <a:rPr lang="en-US"/>
              <a:t>default, </a:t>
            </a:r>
            <a:r>
              <a:rPr lang="en-US" smtClean="0"/>
              <a:t>a member </a:t>
            </a:r>
            <a:r>
              <a:rPr lang="en-US"/>
              <a:t>are </a:t>
            </a:r>
            <a:r>
              <a:rPr lang="en-US">
                <a:solidFill>
                  <a:srgbClr val="0070C0"/>
                </a:solidFill>
              </a:rPr>
              <a:t>private</a:t>
            </a:r>
            <a:r>
              <a:rPr lang="en-US" smtClean="0"/>
              <a:t>.</a:t>
            </a:r>
          </a:p>
          <a:p>
            <a:pPr lvl="1">
              <a:lnSpc>
                <a:spcPct val="120000"/>
              </a:lnSpc>
            </a:pPr>
            <a:r>
              <a:rPr lang="en-US" smtClean="0"/>
              <a:t>A </a:t>
            </a:r>
            <a:r>
              <a:rPr lang="en-US" smtClean="0">
                <a:solidFill>
                  <a:srgbClr val="0070C0"/>
                </a:solidFill>
              </a:rPr>
              <a:t>private</a:t>
            </a:r>
            <a:r>
              <a:rPr lang="en-US" smtClean="0"/>
              <a:t> member is not accessible  outside </a:t>
            </a:r>
            <a:r>
              <a:rPr lang="en-US"/>
              <a:t>of </a:t>
            </a:r>
            <a:r>
              <a:rPr lang="en-US" smtClean="0"/>
              <a:t>the class.</a:t>
            </a:r>
          </a:p>
          <a:p>
            <a:pPr lvl="1">
              <a:lnSpc>
                <a:spcPct val="120000"/>
              </a:lnSpc>
            </a:pPr>
            <a:r>
              <a:rPr lang="en-US" smtClean="0"/>
              <a:t>A </a:t>
            </a:r>
            <a:r>
              <a:rPr lang="en-US">
                <a:solidFill>
                  <a:srgbClr val="0070C0"/>
                </a:solidFill>
              </a:rPr>
              <a:t>public</a:t>
            </a:r>
            <a:r>
              <a:rPr lang="en-US"/>
              <a:t> member is accessible outside of the class</a:t>
            </a:r>
            <a:r>
              <a:rPr lang="en-US" smtClean="0"/>
              <a:t>.</a:t>
            </a:r>
          </a:p>
          <a:p>
            <a:pPr lvl="1">
              <a:lnSpc>
                <a:spcPct val="120000"/>
              </a:lnSpc>
            </a:pPr>
            <a:r>
              <a:rPr lang="en-US" smtClean="0"/>
              <a:t>A </a:t>
            </a:r>
            <a:r>
              <a:rPr lang="en-US" smtClean="0">
                <a:solidFill>
                  <a:srgbClr val="0070C0"/>
                </a:solidFill>
              </a:rPr>
              <a:t>protected</a:t>
            </a:r>
            <a:r>
              <a:rPr lang="en-US" smtClean="0"/>
              <a:t> member is accessible from a child classs.</a:t>
            </a:r>
            <a:endParaRPr lang="en-US"/>
          </a:p>
        </p:txBody>
      </p:sp>
      <p:sp>
        <p:nvSpPr>
          <p:cNvPr id="4" name="날짜 개체 틀 3"/>
          <p:cNvSpPr>
            <a:spLocks noGrp="1"/>
          </p:cNvSpPr>
          <p:nvPr>
            <p:ph type="dt" sz="half" idx="10"/>
          </p:nvPr>
        </p:nvSpPr>
        <p:spPr/>
        <p:txBody>
          <a:bodyPr/>
          <a:lstStyle/>
          <a:p>
            <a:fld id="{7A889AFE-8AD6-4301-B787-3CDE1DA65D6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122</a:t>
            </a:fld>
            <a:endParaRPr lang="en-US"/>
          </a:p>
        </p:txBody>
      </p:sp>
    </p:spTree>
    <p:extLst>
      <p:ext uri="{BB962C8B-B14F-4D97-AF65-F5344CB8AC3E}">
        <p14:creationId xmlns:p14="http://schemas.microsoft.com/office/powerpoint/2010/main" val="7050177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class Clock (p. 632)</a:t>
            </a:r>
            <a:endParaRPr lang="en-US"/>
          </a:p>
        </p:txBody>
      </p:sp>
      <p:sp>
        <p:nvSpPr>
          <p:cNvPr id="3" name="내용 개체 틀 2"/>
          <p:cNvSpPr>
            <a:spLocks noGrp="1"/>
          </p:cNvSpPr>
          <p:nvPr>
            <p:ph idx="1"/>
          </p:nvPr>
        </p:nvSpPr>
        <p:spPr>
          <a:xfrm>
            <a:off x="681038" y="1255271"/>
            <a:ext cx="8980198" cy="4921692"/>
          </a:xfrm>
        </p:spPr>
        <p:txBody>
          <a:bodyPr>
            <a:normAutofit/>
          </a:bodyPr>
          <a:lstStyle/>
          <a:p>
            <a:pPr>
              <a:lnSpc>
                <a:spcPct val="100000"/>
              </a:lnSpc>
            </a:pPr>
            <a:r>
              <a:rPr lang="en-US">
                <a:solidFill>
                  <a:srgbClr val="638DAE"/>
                </a:solidFill>
                <a:latin typeface="Consolas" panose="020B0609020204030204" pitchFamily="49" charset="0"/>
              </a:rPr>
              <a:t>class </a:t>
            </a:r>
            <a:r>
              <a:rPr lang="en-US" smtClean="0">
                <a:solidFill>
                  <a:srgbClr val="231F20"/>
                </a:solidFill>
                <a:latin typeface="Consolas" panose="020B0609020204030204" pitchFamily="49" charset="0"/>
              </a:rPr>
              <a:t>Clock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public</a:t>
            </a: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void </a:t>
            </a:r>
            <a:r>
              <a:rPr lang="en-US">
                <a:solidFill>
                  <a:srgbClr val="231F20"/>
                </a:solidFill>
                <a:latin typeface="Consolas" panose="020B0609020204030204" pitchFamily="49" charset="0"/>
              </a:rPr>
              <a:t>setTime(</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 </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 </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void </a:t>
            </a:r>
            <a:r>
              <a:rPr lang="en-US">
                <a:solidFill>
                  <a:srgbClr val="231F20"/>
                </a:solidFill>
                <a:latin typeface="Consolas" panose="020B0609020204030204" pitchFamily="49" charset="0"/>
              </a:rPr>
              <a:t>getTime(</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&amp;, </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&amp;, </a:t>
            </a:r>
            <a:r>
              <a:rPr lang="en-US">
                <a:solidFill>
                  <a:srgbClr val="638DAE"/>
                </a:solidFill>
                <a:latin typeface="Consolas" panose="020B0609020204030204" pitchFamily="49" charset="0"/>
              </a:rPr>
              <a:t>int</a:t>
            </a:r>
            <a:r>
              <a:rPr lang="en-US">
                <a:solidFill>
                  <a:srgbClr val="231F20"/>
                </a:solidFill>
                <a:latin typeface="Consolas" panose="020B0609020204030204" pitchFamily="49" charset="0"/>
              </a:rPr>
              <a:t>&amp;) </a:t>
            </a:r>
            <a:r>
              <a:rPr lang="en-US">
                <a:solidFill>
                  <a:srgbClr val="638DAE"/>
                </a:solidFill>
                <a:latin typeface="Consolas" panose="020B0609020204030204" pitchFamily="49" charset="0"/>
              </a:rPr>
              <a:t>const</a:t>
            </a:r>
            <a:r>
              <a:rPr lang="en-US" smtClean="0">
                <a:solidFill>
                  <a:srgbClr val="231F20"/>
                </a:solidFill>
                <a:latin typeface="Consolas" panose="020B0609020204030204" pitchFamily="49" charset="0"/>
              </a:rPr>
              <a:t>;</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private</a:t>
            </a: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hr;</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min;</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sec;</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a:lnSpc>
                <a:spcPct val="100000"/>
              </a:lnSpc>
            </a:pPr>
            <a:r>
              <a:rPr lang="en-US"/>
              <a:t>The word </a:t>
            </a:r>
            <a:r>
              <a:rPr lang="en-US">
                <a:solidFill>
                  <a:srgbClr val="0070C0"/>
                </a:solidFill>
              </a:rPr>
              <a:t>const</a:t>
            </a:r>
            <a:r>
              <a:rPr lang="en-US"/>
              <a:t> </a:t>
            </a:r>
            <a:r>
              <a:rPr lang="en-US" smtClean="0"/>
              <a:t>functions cannot modify </a:t>
            </a:r>
            <a:r>
              <a:rPr lang="en-US"/>
              <a:t>the member variables of a variable of type clockType</a:t>
            </a:r>
            <a:r>
              <a:rPr lang="en-US" smtClean="0"/>
              <a:t>.</a:t>
            </a:r>
          </a:p>
          <a:p>
            <a:pPr>
              <a:lnSpc>
                <a:spcPct val="100000"/>
              </a:lnSpc>
            </a:pP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66B9BF24-2DD4-40AB-B511-CD37F667FE6D}"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123</a:t>
            </a:fld>
            <a:endParaRPr lang="en-US"/>
          </a:p>
        </p:txBody>
      </p:sp>
    </p:spTree>
    <p:extLst>
      <p:ext uri="{BB962C8B-B14F-4D97-AF65-F5344CB8AC3E}">
        <p14:creationId xmlns:p14="http://schemas.microsoft.com/office/powerpoint/2010/main" val="41314164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z="3200"/>
              <a:t>Unified Modeling Language Class </a:t>
            </a:r>
            <a:r>
              <a:rPr lang="en-US" sz="3200" smtClean="0"/>
              <a:t>Diagrams (p. 634)</a:t>
            </a:r>
            <a:endParaRPr lang="en-US" sz="3200"/>
          </a:p>
        </p:txBody>
      </p:sp>
      <p:sp>
        <p:nvSpPr>
          <p:cNvPr id="3" name="내용 개체 틀 2"/>
          <p:cNvSpPr>
            <a:spLocks noGrp="1"/>
          </p:cNvSpPr>
          <p:nvPr>
            <p:ph idx="1"/>
          </p:nvPr>
        </p:nvSpPr>
        <p:spPr>
          <a:xfrm>
            <a:off x="681038" y="1255271"/>
            <a:ext cx="7954961" cy="2716366"/>
          </a:xfrm>
        </p:spPr>
        <p:txBody>
          <a:bodyPr>
            <a:normAutofit fontScale="92500" lnSpcReduction="20000"/>
          </a:bodyPr>
          <a:lstStyle/>
          <a:p>
            <a:pPr>
              <a:lnSpc>
                <a:spcPct val="110000"/>
              </a:lnSpc>
            </a:pPr>
            <a:r>
              <a:rPr lang="en-US"/>
              <a:t>A </a:t>
            </a:r>
            <a:r>
              <a:rPr lang="en-US" smtClean="0"/>
              <a:t>class can </a:t>
            </a:r>
            <a:r>
              <a:rPr lang="en-US"/>
              <a:t>be described </a:t>
            </a:r>
            <a:r>
              <a:rPr lang="en-US" smtClean="0"/>
              <a:t>using UML notation.</a:t>
            </a:r>
          </a:p>
          <a:p>
            <a:pPr lvl="1">
              <a:lnSpc>
                <a:spcPct val="110000"/>
              </a:lnSpc>
            </a:pPr>
            <a:r>
              <a:rPr lang="en-US" smtClean="0"/>
              <a:t>The </a:t>
            </a:r>
            <a:r>
              <a:rPr lang="en-US"/>
              <a:t>top box contains the name of the </a:t>
            </a:r>
            <a:r>
              <a:rPr lang="en-US" smtClean="0"/>
              <a:t>class.</a:t>
            </a:r>
          </a:p>
          <a:p>
            <a:pPr lvl="1">
              <a:lnSpc>
                <a:spcPct val="110000"/>
              </a:lnSpc>
            </a:pPr>
            <a:r>
              <a:rPr lang="en-US" smtClean="0"/>
              <a:t>The </a:t>
            </a:r>
            <a:r>
              <a:rPr lang="en-US"/>
              <a:t>middle box contains the member </a:t>
            </a:r>
            <a:r>
              <a:rPr lang="en-US" smtClean="0"/>
              <a:t>variables and data types.</a:t>
            </a:r>
          </a:p>
          <a:p>
            <a:pPr lvl="1">
              <a:lnSpc>
                <a:spcPct val="110000"/>
              </a:lnSpc>
            </a:pPr>
            <a:r>
              <a:rPr lang="en-US" smtClean="0"/>
              <a:t>The </a:t>
            </a:r>
            <a:r>
              <a:rPr lang="en-US"/>
              <a:t>last box contains the member </a:t>
            </a:r>
            <a:r>
              <a:rPr lang="en-US" smtClean="0"/>
              <a:t>functions.</a:t>
            </a:r>
          </a:p>
          <a:p>
            <a:pPr lvl="1">
              <a:lnSpc>
                <a:spcPct val="110000"/>
              </a:lnSpc>
            </a:pPr>
            <a:r>
              <a:rPr lang="en-US" smtClean="0"/>
              <a:t>A </a:t>
            </a:r>
            <a:r>
              <a:rPr lang="en-US"/>
              <a:t>+ (plus) </a:t>
            </a:r>
            <a:r>
              <a:rPr lang="en-US" smtClean="0"/>
              <a:t>sign indicates </a:t>
            </a:r>
            <a:r>
              <a:rPr lang="en-US"/>
              <a:t>that </a:t>
            </a:r>
            <a:r>
              <a:rPr lang="en-US" smtClean="0"/>
              <a:t>this is </a:t>
            </a:r>
            <a:r>
              <a:rPr lang="en-US"/>
              <a:t>a public </a:t>
            </a:r>
            <a:r>
              <a:rPr lang="en-US" smtClean="0"/>
              <a:t>member.</a:t>
            </a:r>
          </a:p>
          <a:p>
            <a:pPr lvl="1">
              <a:lnSpc>
                <a:spcPct val="110000"/>
              </a:lnSpc>
            </a:pPr>
            <a:r>
              <a:rPr lang="en-US" smtClean="0"/>
              <a:t>A </a:t>
            </a:r>
            <a:r>
              <a:rPr lang="en-US"/>
              <a:t>- (minus) sign indicates that this is a private </a:t>
            </a:r>
            <a:r>
              <a:rPr lang="en-US" smtClean="0"/>
              <a:t>member.</a:t>
            </a:r>
          </a:p>
          <a:p>
            <a:pPr lvl="1">
              <a:lnSpc>
                <a:spcPct val="110000"/>
              </a:lnSpc>
            </a:pPr>
            <a:r>
              <a:rPr lang="en-US" smtClean="0"/>
              <a:t>The symbol # indicates </a:t>
            </a:r>
            <a:r>
              <a:rPr lang="en-US"/>
              <a:t>that </a:t>
            </a:r>
            <a:r>
              <a:rPr lang="en-US" smtClean="0"/>
              <a:t>this </a:t>
            </a:r>
            <a:r>
              <a:rPr lang="en-US"/>
              <a:t>is a protected member.</a:t>
            </a:r>
          </a:p>
        </p:txBody>
      </p:sp>
      <p:sp>
        <p:nvSpPr>
          <p:cNvPr id="4" name="날짜 개체 틀 3"/>
          <p:cNvSpPr>
            <a:spLocks noGrp="1"/>
          </p:cNvSpPr>
          <p:nvPr>
            <p:ph type="dt" sz="half" idx="10"/>
          </p:nvPr>
        </p:nvSpPr>
        <p:spPr/>
        <p:txBody>
          <a:bodyPr/>
          <a:lstStyle/>
          <a:p>
            <a:fld id="{7C867AF6-C033-425C-8AC0-F162C336F71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124</a:t>
            </a:fld>
            <a:endParaRPr lang="en-US"/>
          </a:p>
        </p:txBody>
      </p:sp>
      <p:pic>
        <p:nvPicPr>
          <p:cNvPr id="7" name="그림 6"/>
          <p:cNvPicPr>
            <a:picLocks noChangeAspect="1"/>
          </p:cNvPicPr>
          <p:nvPr/>
        </p:nvPicPr>
        <p:blipFill>
          <a:blip r:embed="rId2"/>
          <a:stretch>
            <a:fillRect/>
          </a:stretch>
        </p:blipFill>
        <p:spPr>
          <a:xfrm>
            <a:off x="2838742" y="4139366"/>
            <a:ext cx="3971633" cy="2384715"/>
          </a:xfrm>
          <a:prstGeom prst="rect">
            <a:avLst/>
          </a:prstGeom>
        </p:spPr>
      </p:pic>
    </p:spTree>
    <p:extLst>
      <p:ext uri="{BB962C8B-B14F-4D97-AF65-F5344CB8AC3E}">
        <p14:creationId xmlns:p14="http://schemas.microsoft.com/office/powerpoint/2010/main" val="13301153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Object Declaration (p. 634)</a:t>
            </a:r>
            <a:endParaRPr lang="en-US"/>
          </a:p>
        </p:txBody>
      </p:sp>
      <p:sp>
        <p:nvSpPr>
          <p:cNvPr id="3" name="내용 개체 틀 2"/>
          <p:cNvSpPr>
            <a:spLocks noGrp="1"/>
          </p:cNvSpPr>
          <p:nvPr>
            <p:ph idx="1"/>
          </p:nvPr>
        </p:nvSpPr>
        <p:spPr>
          <a:xfrm>
            <a:off x="681038" y="1255271"/>
            <a:ext cx="8543925" cy="1358620"/>
          </a:xfrm>
          <a:ln>
            <a:solidFill>
              <a:schemeClr val="accent1"/>
            </a:solidFill>
          </a:ln>
        </p:spPr>
        <p:txBody>
          <a:bodyPr/>
          <a:lstStyle/>
          <a:p>
            <a:r>
              <a:rPr lang="en-US" smtClean="0">
                <a:solidFill>
                  <a:srgbClr val="0070C0"/>
                </a:solidFill>
                <a:latin typeface="Consolas" panose="020B0609020204030204" pitchFamily="49" charset="0"/>
              </a:rPr>
              <a:t>Clock</a:t>
            </a: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myClock;</a:t>
            </a:r>
            <a:r>
              <a:rPr lang="en-US">
                <a:latin typeface="Consolas" panose="020B0609020204030204" pitchFamily="49" charset="0"/>
              </a:rPr>
              <a:t> </a:t>
            </a:r>
            <a:br>
              <a:rPr lang="en-US">
                <a:latin typeface="Consolas" panose="020B0609020204030204" pitchFamily="49" charset="0"/>
              </a:rPr>
            </a:b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4850DD61-62EC-4BD9-949E-5E1FD51DA3B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125</a:t>
            </a:fld>
            <a:endParaRPr lang="en-US"/>
          </a:p>
        </p:txBody>
      </p:sp>
      <p:pic>
        <p:nvPicPr>
          <p:cNvPr id="7" name="그림 6"/>
          <p:cNvPicPr>
            <a:picLocks noChangeAspect="1"/>
          </p:cNvPicPr>
          <p:nvPr/>
        </p:nvPicPr>
        <p:blipFill>
          <a:blip r:embed="rId2"/>
          <a:stretch>
            <a:fillRect/>
          </a:stretch>
        </p:blipFill>
        <p:spPr>
          <a:xfrm>
            <a:off x="2762106" y="3668568"/>
            <a:ext cx="3565114" cy="1928668"/>
          </a:xfrm>
          <a:prstGeom prst="rect">
            <a:avLst/>
          </a:prstGeom>
        </p:spPr>
      </p:pic>
    </p:spTree>
    <p:extLst>
      <p:ext uri="{BB962C8B-B14F-4D97-AF65-F5344CB8AC3E}">
        <p14:creationId xmlns:p14="http://schemas.microsoft.com/office/powerpoint/2010/main" val="25225890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Accessing Class Members </a:t>
            </a:r>
            <a:r>
              <a:rPr lang="en-US" smtClean="0"/>
              <a:t>(p. 635)</a:t>
            </a:r>
            <a:endParaRPr lang="en-US"/>
          </a:p>
        </p:txBody>
      </p:sp>
      <p:sp>
        <p:nvSpPr>
          <p:cNvPr id="3" name="내용 개체 틀 2"/>
          <p:cNvSpPr>
            <a:spLocks noGrp="1"/>
          </p:cNvSpPr>
          <p:nvPr>
            <p:ph idx="1"/>
          </p:nvPr>
        </p:nvSpPr>
        <p:spPr/>
        <p:txBody>
          <a:bodyPr/>
          <a:lstStyle/>
          <a:p>
            <a:r>
              <a:rPr lang="en-US" smtClean="0"/>
              <a:t>Syntax</a:t>
            </a:r>
          </a:p>
          <a:p>
            <a:pPr lvl="1"/>
            <a:r>
              <a:rPr lang="en-US" smtClean="0">
                <a:solidFill>
                  <a:srgbClr val="231F20"/>
                </a:solidFill>
                <a:latin typeface="Consolas" panose="020B0609020204030204" pitchFamily="49" charset="0"/>
              </a:rPr>
              <a:t>objectName.memberVaraible</a:t>
            </a:r>
          </a:p>
          <a:p>
            <a:pPr lvl="1"/>
            <a:r>
              <a:rPr lang="en-US" smtClean="0">
                <a:solidFill>
                  <a:srgbClr val="231F20"/>
                </a:solidFill>
                <a:latin typeface="Consolas" panose="020B0609020204030204" pitchFamily="49" charset="0"/>
              </a:rPr>
              <a:t>objectName.memberFunction( ... )</a:t>
            </a:r>
            <a:endParaRPr lang="en-US">
              <a:latin typeface="Consolas" panose="020B0609020204030204" pitchFamily="49" charset="0"/>
            </a:endParaRPr>
          </a:p>
          <a:p>
            <a:endParaRPr lang="en-US"/>
          </a:p>
        </p:txBody>
      </p:sp>
      <p:sp>
        <p:nvSpPr>
          <p:cNvPr id="4" name="날짜 개체 틀 3"/>
          <p:cNvSpPr>
            <a:spLocks noGrp="1"/>
          </p:cNvSpPr>
          <p:nvPr>
            <p:ph type="dt" sz="half" idx="10"/>
          </p:nvPr>
        </p:nvSpPr>
        <p:spPr/>
        <p:txBody>
          <a:bodyPr/>
          <a:lstStyle/>
          <a:p>
            <a:fld id="{47FDC21A-3D6F-4ED7-9641-8C433452ECE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126</a:t>
            </a:fld>
            <a:endParaRPr lang="en-US"/>
          </a:p>
        </p:txBody>
      </p:sp>
    </p:spTree>
    <p:extLst>
      <p:ext uri="{BB962C8B-B14F-4D97-AF65-F5344CB8AC3E}">
        <p14:creationId xmlns:p14="http://schemas.microsoft.com/office/powerpoint/2010/main" val="153780522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Ex: class Clock (p. 644)</a:t>
            </a:r>
            <a:endParaRPr lang="en-US"/>
          </a:p>
        </p:txBody>
      </p:sp>
      <p:sp>
        <p:nvSpPr>
          <p:cNvPr id="3" name="내용 개체 틀 2"/>
          <p:cNvSpPr>
            <a:spLocks noGrp="1"/>
          </p:cNvSpPr>
          <p:nvPr>
            <p:ph idx="1"/>
          </p:nvPr>
        </p:nvSpPr>
        <p:spPr/>
        <p:txBody>
          <a:bodyPr/>
          <a:lstStyle/>
          <a:p>
            <a:r>
              <a:rPr lang="en-US" smtClean="0"/>
              <a:t>Ex 10-2</a:t>
            </a:r>
            <a:endParaRPr lang="en-US"/>
          </a:p>
        </p:txBody>
      </p:sp>
      <p:sp>
        <p:nvSpPr>
          <p:cNvPr id="4" name="날짜 개체 틀 3"/>
          <p:cNvSpPr>
            <a:spLocks noGrp="1"/>
          </p:cNvSpPr>
          <p:nvPr>
            <p:ph type="dt" sz="half" idx="10"/>
          </p:nvPr>
        </p:nvSpPr>
        <p:spPr/>
        <p:txBody>
          <a:bodyPr/>
          <a:lstStyle/>
          <a:p>
            <a:fld id="{99E00753-260F-411C-BA95-606DA2A677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127</a:t>
            </a:fld>
            <a:endParaRPr lang="en-US"/>
          </a:p>
        </p:txBody>
      </p:sp>
    </p:spTree>
    <p:extLst>
      <p:ext uri="{BB962C8B-B14F-4D97-AF65-F5344CB8AC3E}">
        <p14:creationId xmlns:p14="http://schemas.microsoft.com/office/powerpoint/2010/main" val="34240141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lstStyle/>
          <a:p>
            <a:r>
              <a:rPr lang="en-US" smtClean="0"/>
              <a:t>Constructor (p. 649)</a:t>
            </a:r>
            <a:endParaRPr lang="en-US"/>
          </a:p>
        </p:txBody>
      </p:sp>
      <p:sp>
        <p:nvSpPr>
          <p:cNvPr id="3" name="내용 개체 틀 2"/>
          <p:cNvSpPr>
            <a:spLocks noGrp="1"/>
          </p:cNvSpPr>
          <p:nvPr>
            <p:ph idx="1"/>
          </p:nvPr>
        </p:nvSpPr>
        <p:spPr/>
        <p:txBody>
          <a:bodyPr>
            <a:normAutofit fontScale="92500" lnSpcReduction="20000"/>
          </a:bodyPr>
          <a:lstStyle/>
          <a:p>
            <a:pPr>
              <a:lnSpc>
                <a:spcPct val="120000"/>
              </a:lnSpc>
            </a:pPr>
            <a:r>
              <a:rPr lang="en-US" smtClean="0"/>
              <a:t>Constructor </a:t>
            </a:r>
          </a:p>
          <a:p>
            <a:pPr lvl="1">
              <a:lnSpc>
                <a:spcPct val="120000"/>
              </a:lnSpc>
            </a:pPr>
            <a:r>
              <a:rPr lang="en-US" smtClean="0"/>
              <a:t>The </a:t>
            </a:r>
            <a:r>
              <a:rPr lang="en-US"/>
              <a:t>name of a constructor is the same as the name of the </a:t>
            </a:r>
            <a:r>
              <a:rPr lang="en-US" smtClean="0"/>
              <a:t>class.</a:t>
            </a:r>
          </a:p>
          <a:p>
            <a:pPr lvl="1">
              <a:lnSpc>
                <a:spcPct val="120000"/>
              </a:lnSpc>
            </a:pPr>
            <a:r>
              <a:rPr lang="en-US" smtClean="0"/>
              <a:t>A </a:t>
            </a:r>
            <a:r>
              <a:rPr lang="en-US"/>
              <a:t>constructor, even though it is a function, has no </a:t>
            </a:r>
            <a:r>
              <a:rPr lang="en-US" smtClean="0"/>
              <a:t>type.</a:t>
            </a:r>
          </a:p>
          <a:p>
            <a:pPr lvl="2">
              <a:lnSpc>
                <a:spcPct val="120000"/>
              </a:lnSpc>
            </a:pPr>
            <a:r>
              <a:rPr lang="en-US" smtClean="0"/>
              <a:t>it is neither </a:t>
            </a:r>
            <a:r>
              <a:rPr lang="en-US"/>
              <a:t>a value-returning function nor a void function</a:t>
            </a:r>
            <a:r>
              <a:rPr lang="en-US" smtClean="0"/>
              <a:t>.</a:t>
            </a:r>
          </a:p>
          <a:p>
            <a:pPr lvl="1">
              <a:lnSpc>
                <a:spcPct val="120000"/>
              </a:lnSpc>
            </a:pPr>
            <a:r>
              <a:rPr lang="en-US" smtClean="0"/>
              <a:t>A </a:t>
            </a:r>
            <a:r>
              <a:rPr lang="en-US"/>
              <a:t>class can have more than one </a:t>
            </a:r>
            <a:r>
              <a:rPr lang="en-US" smtClean="0"/>
              <a:t>constructor.</a:t>
            </a:r>
          </a:p>
          <a:p>
            <a:pPr lvl="2">
              <a:lnSpc>
                <a:spcPct val="120000"/>
              </a:lnSpc>
            </a:pPr>
            <a:r>
              <a:rPr lang="en-US" smtClean="0"/>
              <a:t>All </a:t>
            </a:r>
            <a:r>
              <a:rPr lang="en-US"/>
              <a:t>constructors </a:t>
            </a:r>
            <a:r>
              <a:rPr lang="en-US" smtClean="0"/>
              <a:t>of a </a:t>
            </a:r>
            <a:r>
              <a:rPr lang="en-US"/>
              <a:t>class have the same name</a:t>
            </a:r>
            <a:r>
              <a:rPr lang="en-US" smtClean="0"/>
              <a:t>.</a:t>
            </a:r>
          </a:p>
          <a:p>
            <a:pPr lvl="1">
              <a:lnSpc>
                <a:spcPct val="120000"/>
              </a:lnSpc>
            </a:pPr>
            <a:r>
              <a:rPr lang="en-US" smtClean="0"/>
              <a:t>If </a:t>
            </a:r>
            <a:r>
              <a:rPr lang="en-US"/>
              <a:t>a class has more than one </a:t>
            </a:r>
            <a:r>
              <a:rPr lang="en-US" smtClean="0"/>
              <a:t>constructor, </a:t>
            </a:r>
          </a:p>
          <a:p>
            <a:pPr lvl="2">
              <a:lnSpc>
                <a:spcPct val="120000"/>
              </a:lnSpc>
            </a:pPr>
            <a:r>
              <a:rPr lang="en-US" smtClean="0"/>
              <a:t>the </a:t>
            </a:r>
            <a:r>
              <a:rPr lang="en-US"/>
              <a:t>constructors must </a:t>
            </a:r>
            <a:r>
              <a:rPr lang="en-US" smtClean="0"/>
              <a:t>have different </a:t>
            </a:r>
            <a:r>
              <a:rPr lang="en-US"/>
              <a:t>formal parameter </a:t>
            </a:r>
            <a:r>
              <a:rPr lang="en-US" smtClean="0"/>
              <a:t>lists. </a:t>
            </a:r>
          </a:p>
          <a:p>
            <a:pPr lvl="1">
              <a:lnSpc>
                <a:spcPct val="120000"/>
              </a:lnSpc>
            </a:pPr>
            <a:r>
              <a:rPr lang="en-US" smtClean="0"/>
              <a:t>Constructors </a:t>
            </a:r>
            <a:r>
              <a:rPr lang="en-US"/>
              <a:t>execute automatically when a class object enters its </a:t>
            </a:r>
            <a:r>
              <a:rPr lang="en-US" smtClean="0"/>
              <a:t>scope.</a:t>
            </a:r>
          </a:p>
          <a:p>
            <a:pPr lvl="1">
              <a:lnSpc>
                <a:spcPct val="120000"/>
              </a:lnSpc>
            </a:pPr>
            <a:r>
              <a:rPr lang="en-US"/>
              <a:t>If a class has no </a:t>
            </a:r>
            <a:r>
              <a:rPr lang="en-US" smtClean="0"/>
              <a:t>constructor, </a:t>
            </a:r>
            <a:r>
              <a:rPr lang="en-US"/>
              <a:t>C++ automatically provides the default</a:t>
            </a:r>
            <a:br>
              <a:rPr lang="en-US"/>
            </a:br>
            <a:r>
              <a:rPr lang="en-US"/>
              <a:t>constructor. </a:t>
            </a:r>
          </a:p>
        </p:txBody>
      </p:sp>
      <p:sp>
        <p:nvSpPr>
          <p:cNvPr id="4" name="날짜 개체 틀 3"/>
          <p:cNvSpPr>
            <a:spLocks noGrp="1"/>
          </p:cNvSpPr>
          <p:nvPr>
            <p:ph type="dt" sz="half" idx="10"/>
          </p:nvPr>
        </p:nvSpPr>
        <p:spPr/>
        <p:txBody>
          <a:bodyPr/>
          <a:lstStyle/>
          <a:p>
            <a:fld id="{B831C779-765B-4570-A82D-29C0CA45A2D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128</a:t>
            </a:fld>
            <a:endParaRPr lang="en-US"/>
          </a:p>
        </p:txBody>
      </p:sp>
    </p:spTree>
    <p:extLst>
      <p:ext uri="{BB962C8B-B14F-4D97-AF65-F5344CB8AC3E}">
        <p14:creationId xmlns:p14="http://schemas.microsoft.com/office/powerpoint/2010/main" val="35286448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Constructor II (p. 650)</a:t>
            </a:r>
            <a:endParaRPr lang="en-US"/>
          </a:p>
        </p:txBody>
      </p:sp>
      <p:sp>
        <p:nvSpPr>
          <p:cNvPr id="3" name="내용 개체 틀 2"/>
          <p:cNvSpPr>
            <a:spLocks noGrp="1"/>
          </p:cNvSpPr>
          <p:nvPr>
            <p:ph idx="1"/>
          </p:nvPr>
        </p:nvSpPr>
        <p:spPr/>
        <p:txBody>
          <a:bodyPr/>
          <a:lstStyle/>
          <a:p>
            <a:r>
              <a:rPr lang="en-US"/>
              <a:t>Invoking a </a:t>
            </a:r>
            <a:r>
              <a:rPr lang="en-US" smtClean="0"/>
              <a:t>Constructor</a:t>
            </a:r>
          </a:p>
          <a:p>
            <a:pPr lvl="1"/>
            <a:r>
              <a:rPr lang="en-US" smtClean="0"/>
              <a:t>Aclass </a:t>
            </a:r>
            <a:r>
              <a:rPr lang="en-US"/>
              <a:t>object is declared, a constructor is automatically executed. </a:t>
            </a:r>
            <a:endParaRPr lang="en-US" smtClean="0"/>
          </a:p>
          <a:p>
            <a:r>
              <a:rPr lang="en-US"/>
              <a:t>Invoking the Default </a:t>
            </a:r>
            <a:r>
              <a:rPr lang="en-US" smtClean="0"/>
              <a:t>Constructor</a:t>
            </a:r>
          </a:p>
          <a:p>
            <a:pPr lvl="1"/>
            <a:r>
              <a:rPr lang="en-US" smtClean="0">
                <a:solidFill>
                  <a:srgbClr val="7030A0"/>
                </a:solidFill>
                <a:latin typeface="Consolas" panose="020B0609020204030204" pitchFamily="49" charset="0"/>
              </a:rPr>
              <a:t>Clock</a:t>
            </a:r>
            <a:r>
              <a:rPr lang="en-US" smtClean="0">
                <a:latin typeface="Consolas" panose="020B0609020204030204" pitchFamily="49" charset="0"/>
              </a:rPr>
              <a:t> clock ;</a:t>
            </a:r>
          </a:p>
          <a:p>
            <a:pPr lvl="1"/>
            <a:r>
              <a:rPr lang="en-US" smtClean="0">
                <a:solidFill>
                  <a:srgbClr val="7030A0"/>
                </a:solidFill>
                <a:latin typeface="Consolas" panose="020B0609020204030204" pitchFamily="49" charset="0"/>
              </a:rPr>
              <a:t>Clock</a:t>
            </a:r>
            <a:r>
              <a:rPr lang="en-US" smtClean="0">
                <a:latin typeface="Consolas" panose="020B0609020204030204" pitchFamily="49" charset="0"/>
              </a:rPr>
              <a:t> clock() ; // illegal</a:t>
            </a:r>
          </a:p>
          <a:p>
            <a:r>
              <a:rPr lang="en-US" smtClean="0"/>
              <a:t> </a:t>
            </a:r>
            <a:r>
              <a:rPr lang="en-US"/>
              <a:t>Invoking a Constructor with </a:t>
            </a:r>
            <a:r>
              <a:rPr lang="en-US" smtClean="0"/>
              <a:t>Parameters</a:t>
            </a:r>
          </a:p>
          <a:p>
            <a:pPr lvl="1"/>
            <a:r>
              <a:rPr lang="en-US" smtClean="0">
                <a:solidFill>
                  <a:srgbClr val="7030A0"/>
                </a:solidFill>
                <a:latin typeface="Consolas" panose="020B0609020204030204" pitchFamily="49" charset="0"/>
              </a:rPr>
              <a:t>Clock</a:t>
            </a:r>
            <a:r>
              <a:rPr lang="en-US" smtClean="0">
                <a:latin typeface="Consolas" panose="020B0609020204030204" pitchFamily="49" charset="0"/>
              </a:rPr>
              <a:t> </a:t>
            </a:r>
            <a:r>
              <a:rPr lang="en-US">
                <a:latin typeface="Consolas" panose="020B0609020204030204" pitchFamily="49" charset="0"/>
              </a:rPr>
              <a:t>clock</a:t>
            </a:r>
            <a:r>
              <a:rPr lang="en-US" smtClean="0">
                <a:latin typeface="Consolas" panose="020B0609020204030204" pitchFamily="49" charset="0"/>
              </a:rPr>
              <a:t>( 12, 6 , 30 ) </a:t>
            </a:r>
            <a:r>
              <a:rPr lang="en-US">
                <a:latin typeface="Consolas" panose="020B0609020204030204" pitchFamily="49" charset="0"/>
              </a:rPr>
              <a:t>;</a:t>
            </a:r>
            <a:r>
              <a:rPr lang="en-US"/>
              <a:t/>
            </a:r>
            <a:br>
              <a:rPr lang="en-US"/>
            </a:br>
            <a:endParaRPr lang="en-US"/>
          </a:p>
        </p:txBody>
      </p:sp>
      <p:sp>
        <p:nvSpPr>
          <p:cNvPr id="4" name="날짜 개체 틀 3"/>
          <p:cNvSpPr>
            <a:spLocks noGrp="1"/>
          </p:cNvSpPr>
          <p:nvPr>
            <p:ph type="dt" sz="half" idx="10"/>
          </p:nvPr>
        </p:nvSpPr>
        <p:spPr/>
        <p:txBody>
          <a:bodyPr/>
          <a:lstStyle/>
          <a:p>
            <a:fld id="{E7735A4A-38D7-4B73-A922-626C04E98FF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129</a:t>
            </a:fld>
            <a:endParaRPr lang="en-US"/>
          </a:p>
        </p:txBody>
      </p:sp>
    </p:spTree>
    <p:extLst>
      <p:ext uri="{BB962C8B-B14F-4D97-AF65-F5344CB8AC3E}">
        <p14:creationId xmlns:p14="http://schemas.microsoft.com/office/powerpoint/2010/main" val="863292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선언과 정의</a:t>
            </a:r>
            <a:endParaRPr lang="en-US"/>
          </a:p>
        </p:txBody>
      </p:sp>
      <p:sp>
        <p:nvSpPr>
          <p:cNvPr id="3" name="내용 개체 틀 2"/>
          <p:cNvSpPr>
            <a:spLocks noGrp="1"/>
          </p:cNvSpPr>
          <p:nvPr>
            <p:ph idx="1"/>
          </p:nvPr>
        </p:nvSpPr>
        <p:spPr>
          <a:xfrm>
            <a:off x="681038" y="1255271"/>
            <a:ext cx="8543925" cy="1595994"/>
          </a:xfrm>
        </p:spPr>
        <p:txBody>
          <a:bodyPr/>
          <a:lstStyle/>
          <a:p>
            <a:r>
              <a:rPr lang="en-US" smtClean="0"/>
              <a:t>Declaration</a:t>
            </a:r>
          </a:p>
          <a:p>
            <a:r>
              <a:rPr lang="en-US" smtClean="0"/>
              <a:t>Definition</a:t>
            </a:r>
          </a:p>
          <a:p>
            <a:pPr lvl="1"/>
            <a:r>
              <a:rPr lang="en-US" smtClean="0"/>
              <a:t>Assignment</a:t>
            </a:r>
            <a:endParaRPr lang="en-US"/>
          </a:p>
        </p:txBody>
      </p:sp>
      <p:sp>
        <p:nvSpPr>
          <p:cNvPr id="4" name="날짜 개체 틀 3"/>
          <p:cNvSpPr>
            <a:spLocks noGrp="1"/>
          </p:cNvSpPr>
          <p:nvPr>
            <p:ph type="dt" sz="half" idx="10"/>
          </p:nvPr>
        </p:nvSpPr>
        <p:spPr/>
        <p:txBody>
          <a:bodyPr/>
          <a:lstStyle/>
          <a:p>
            <a:fld id="{C94AC6BB-65DC-43B2-9701-BE582274387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sp>
        <p:nvSpPr>
          <p:cNvPr id="8" name="내용 개체 틀 2"/>
          <p:cNvSpPr txBox="1">
            <a:spLocks/>
          </p:cNvSpPr>
          <p:nvPr/>
        </p:nvSpPr>
        <p:spPr>
          <a:xfrm>
            <a:off x="1865834" y="3448125"/>
            <a:ext cx="5992585" cy="1817668"/>
          </a:xfrm>
          <a:prstGeom prst="rect">
            <a:avLst/>
          </a:prstGeom>
          <a:ln>
            <a:solidFill>
              <a:schemeClr val="accent1"/>
            </a:solidFill>
          </a:ln>
        </p:spPr>
        <p:txBody>
          <a:bodyPr vert="horz" lIns="91440" tIns="45720" rIns="91440" bIns="45720" rtlCol="0">
            <a:normAutofit/>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int </a:t>
            </a:r>
            <a:r>
              <a:rPr lang="en-US" sz="2800" err="1" smtClean="0">
                <a:latin typeface="Consolas" panose="020B0609020204030204" pitchFamily="49" charset="0"/>
              </a:rPr>
              <a:t>i</a:t>
            </a:r>
            <a:r>
              <a:rPr lang="en-US" sz="2800" smtClean="0">
                <a:latin typeface="Consolas" panose="020B0609020204030204" pitchFamily="49" charset="0"/>
              </a:rPr>
              <a:t> ;  // declaration</a:t>
            </a:r>
          </a:p>
          <a:p>
            <a:pPr marL="171450" lvl="1" indent="0">
              <a:buNone/>
            </a:pPr>
            <a:r>
              <a:rPr lang="en-US" sz="2800" err="1" smtClean="0">
                <a:latin typeface="Consolas" panose="020B0609020204030204" pitchFamily="49" charset="0"/>
              </a:rPr>
              <a:t>i</a:t>
            </a:r>
            <a:r>
              <a:rPr lang="en-US" sz="2800" smtClean="0">
                <a:latin typeface="Consolas" panose="020B0609020204030204" pitchFamily="49" charset="0"/>
              </a:rPr>
              <a:t> = 0 ;  // definition</a:t>
            </a:r>
            <a:endParaRPr lang="en-US" sz="2800">
              <a:latin typeface="Consolas" panose="020B0609020204030204" pitchFamily="49" charset="0"/>
            </a:endParaRPr>
          </a:p>
        </p:txBody>
      </p:sp>
    </p:spTree>
    <p:extLst>
      <p:ext uri="{BB962C8B-B14F-4D97-AF65-F5344CB8AC3E}">
        <p14:creationId xmlns:p14="http://schemas.microsoft.com/office/powerpoint/2010/main" val="103090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lstStyle/>
          <a:p>
            <a:r>
              <a:rPr lang="en-US" smtClean="0"/>
              <a:t>Destructor (p. 657)</a:t>
            </a:r>
            <a:endParaRPr lang="en-US"/>
          </a:p>
        </p:txBody>
      </p:sp>
      <p:sp>
        <p:nvSpPr>
          <p:cNvPr id="3" name="내용 개체 틀 2"/>
          <p:cNvSpPr>
            <a:spLocks noGrp="1"/>
          </p:cNvSpPr>
          <p:nvPr>
            <p:ph idx="1"/>
          </p:nvPr>
        </p:nvSpPr>
        <p:spPr/>
        <p:txBody>
          <a:bodyPr/>
          <a:lstStyle/>
          <a:p>
            <a:r>
              <a:rPr lang="en-US" smtClean="0"/>
              <a:t>A destructor is a function.</a:t>
            </a:r>
          </a:p>
          <a:p>
            <a:r>
              <a:rPr lang="en-US" smtClean="0"/>
              <a:t>A destructor is called when the object life is finished.</a:t>
            </a:r>
          </a:p>
          <a:p>
            <a:r>
              <a:rPr lang="en-US" smtClean="0"/>
              <a:t>A destructor does </a:t>
            </a:r>
            <a:r>
              <a:rPr lang="en-US"/>
              <a:t>not have a type</a:t>
            </a:r>
            <a:r>
              <a:rPr lang="en-US" smtClean="0"/>
              <a:t>.</a:t>
            </a:r>
          </a:p>
          <a:p>
            <a:r>
              <a:rPr lang="en-US" smtClean="0"/>
              <a:t>A </a:t>
            </a:r>
            <a:r>
              <a:rPr lang="en-US"/>
              <a:t>class can have only one </a:t>
            </a:r>
            <a:r>
              <a:rPr lang="en-US" smtClean="0"/>
              <a:t>destructor.</a:t>
            </a:r>
          </a:p>
          <a:p>
            <a:r>
              <a:rPr lang="en-US" smtClean="0"/>
              <a:t>A destructor </a:t>
            </a:r>
            <a:r>
              <a:rPr lang="en-US"/>
              <a:t>has no </a:t>
            </a:r>
            <a:r>
              <a:rPr lang="en-US" smtClean="0"/>
              <a:t>parameters.</a:t>
            </a:r>
          </a:p>
          <a:p>
            <a:r>
              <a:rPr lang="en-US" smtClean="0"/>
              <a:t>The name </a:t>
            </a:r>
            <a:r>
              <a:rPr lang="en-US"/>
              <a:t>of a destructor is the tilde character (~), followed by the name of the class</a:t>
            </a:r>
            <a:r>
              <a:rPr lang="en-US" smtClean="0"/>
              <a:t>.</a:t>
            </a:r>
          </a:p>
          <a:p>
            <a:r>
              <a:rPr lang="en-US" smtClean="0"/>
              <a:t>For example</a:t>
            </a:r>
            <a:r>
              <a:rPr lang="en-US"/>
              <a:t>, the name of the destructor for the class </a:t>
            </a:r>
            <a:r>
              <a:rPr lang="en-US" smtClean="0"/>
              <a:t>Clock </a:t>
            </a:r>
            <a:r>
              <a:rPr lang="en-US"/>
              <a:t>is: </a:t>
            </a:r>
            <a:endParaRPr lang="en-US" smtClean="0"/>
          </a:p>
          <a:p>
            <a:pPr lvl="1"/>
            <a:r>
              <a:rPr lang="en-US" smtClean="0">
                <a:latin typeface="Consolas" panose="020B0609020204030204" pitchFamily="49" charset="0"/>
              </a:rPr>
              <a:t>~</a:t>
            </a:r>
            <a:r>
              <a:rPr lang="en-US" smtClean="0">
                <a:solidFill>
                  <a:srgbClr val="7030A0"/>
                </a:solidFill>
                <a:latin typeface="Consolas" panose="020B0609020204030204" pitchFamily="49" charset="0"/>
              </a:rPr>
              <a:t>Clock</a:t>
            </a:r>
            <a:r>
              <a:rPr lang="en-US" smtClean="0">
                <a:latin typeface="Consolas" panose="020B0609020204030204" pitchFamily="49" charset="0"/>
              </a:rPr>
              <a:t>() ;</a:t>
            </a:r>
            <a:endParaRPr lang="en-US">
              <a:latin typeface="Consolas" panose="020B0609020204030204" pitchFamily="49" charset="0"/>
            </a:endParaRPr>
          </a:p>
          <a:p>
            <a:endParaRPr lang="en-US"/>
          </a:p>
        </p:txBody>
      </p:sp>
      <p:sp>
        <p:nvSpPr>
          <p:cNvPr id="4" name="날짜 개체 틀 3"/>
          <p:cNvSpPr>
            <a:spLocks noGrp="1"/>
          </p:cNvSpPr>
          <p:nvPr>
            <p:ph type="dt" sz="half" idx="10"/>
          </p:nvPr>
        </p:nvSpPr>
        <p:spPr/>
        <p:txBody>
          <a:bodyPr/>
          <a:lstStyle/>
          <a:p>
            <a:fld id="{FBD717CC-C617-4A2F-9191-4D2D482FE87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130</a:t>
            </a:fld>
            <a:endParaRPr lang="en-US"/>
          </a:p>
        </p:txBody>
      </p:sp>
    </p:spTree>
    <p:extLst>
      <p:ext uri="{BB962C8B-B14F-4D97-AF65-F5344CB8AC3E}">
        <p14:creationId xmlns:p14="http://schemas.microsoft.com/office/powerpoint/2010/main" val="30504456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Data Abstraction, </a:t>
            </a:r>
            <a:r>
              <a:rPr lang="en-US" smtClean="0"/>
              <a:t>Classes (p. 658) </a:t>
            </a:r>
            <a:endParaRPr lang="en-US"/>
          </a:p>
        </p:txBody>
      </p:sp>
      <p:sp>
        <p:nvSpPr>
          <p:cNvPr id="3" name="내용 개체 틀 2"/>
          <p:cNvSpPr>
            <a:spLocks noGrp="1"/>
          </p:cNvSpPr>
          <p:nvPr>
            <p:ph idx="1"/>
          </p:nvPr>
        </p:nvSpPr>
        <p:spPr/>
        <p:txBody>
          <a:bodyPr/>
          <a:lstStyle/>
          <a:p>
            <a:r>
              <a:rPr lang="en-US"/>
              <a:t>Separating the design details (that is, how the car’s engine works) from its use </a:t>
            </a:r>
            <a:r>
              <a:rPr lang="en-US" smtClean="0"/>
              <a:t>is called abstraction.</a:t>
            </a:r>
          </a:p>
          <a:p>
            <a:r>
              <a:rPr lang="en-US" smtClean="0"/>
              <a:t>In </a:t>
            </a:r>
            <a:r>
              <a:rPr lang="en-US"/>
              <a:t>other words, abstraction focuses on what the engine does </a:t>
            </a:r>
            <a:r>
              <a:rPr lang="en-US" smtClean="0"/>
              <a:t>and not </a:t>
            </a:r>
            <a:r>
              <a:rPr lang="en-US"/>
              <a:t>on how it </a:t>
            </a:r>
            <a:r>
              <a:rPr lang="en-US" smtClean="0"/>
              <a:t>works.</a:t>
            </a:r>
          </a:p>
          <a:p>
            <a:r>
              <a:rPr lang="en-US" smtClean="0"/>
              <a:t>Thus</a:t>
            </a:r>
            <a:r>
              <a:rPr lang="en-US"/>
              <a:t>, abstraction is the process of separating the </a:t>
            </a:r>
            <a:r>
              <a:rPr lang="en-US" smtClean="0"/>
              <a:t>logical properties </a:t>
            </a:r>
            <a:r>
              <a:rPr lang="en-US"/>
              <a:t>from the implementation details. </a:t>
            </a:r>
          </a:p>
        </p:txBody>
      </p:sp>
      <p:sp>
        <p:nvSpPr>
          <p:cNvPr id="4" name="날짜 개체 틀 3"/>
          <p:cNvSpPr>
            <a:spLocks noGrp="1"/>
          </p:cNvSpPr>
          <p:nvPr>
            <p:ph type="dt" sz="half" idx="10"/>
          </p:nvPr>
        </p:nvSpPr>
        <p:spPr/>
        <p:txBody>
          <a:bodyPr/>
          <a:lstStyle/>
          <a:p>
            <a:fld id="{65DDCFB7-08E6-454A-84BA-9325245E7B09}"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131</a:t>
            </a:fld>
            <a:endParaRPr lang="en-US"/>
          </a:p>
        </p:txBody>
      </p:sp>
    </p:spTree>
    <p:extLst>
      <p:ext uri="{BB962C8B-B14F-4D97-AF65-F5344CB8AC3E}">
        <p14:creationId xmlns:p14="http://schemas.microsoft.com/office/powerpoint/2010/main" val="34551036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Information Hiding (p. 661)</a:t>
            </a:r>
            <a:endParaRPr lang="en-US"/>
          </a:p>
        </p:txBody>
      </p:sp>
      <p:sp>
        <p:nvSpPr>
          <p:cNvPr id="3" name="내용 개체 틀 2"/>
          <p:cNvSpPr>
            <a:spLocks noGrp="1"/>
          </p:cNvSpPr>
          <p:nvPr>
            <p:ph idx="1"/>
          </p:nvPr>
        </p:nvSpPr>
        <p:spPr/>
        <p:txBody>
          <a:bodyPr/>
          <a:lstStyle/>
          <a:p>
            <a:r>
              <a:rPr lang="en-US" smtClean="0"/>
              <a:t>Encapsulation</a:t>
            </a:r>
          </a:p>
          <a:p>
            <a:r>
              <a:rPr lang="en-US" smtClean="0"/>
              <a:t>Access modifier</a:t>
            </a:r>
            <a:endParaRPr lang="en-US"/>
          </a:p>
        </p:txBody>
      </p:sp>
      <p:sp>
        <p:nvSpPr>
          <p:cNvPr id="4" name="날짜 개체 틀 3"/>
          <p:cNvSpPr>
            <a:spLocks noGrp="1"/>
          </p:cNvSpPr>
          <p:nvPr>
            <p:ph type="dt" sz="half" idx="10"/>
          </p:nvPr>
        </p:nvSpPr>
        <p:spPr/>
        <p:txBody>
          <a:bodyPr/>
          <a:lstStyle/>
          <a:p>
            <a:fld id="{3E4B0CBA-8922-4D45-BC59-26564165F92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132</a:t>
            </a:fld>
            <a:endParaRPr lang="en-US"/>
          </a:p>
        </p:txBody>
      </p:sp>
    </p:spTree>
    <p:extLst>
      <p:ext uri="{BB962C8B-B14F-4D97-AF65-F5344CB8AC3E}">
        <p14:creationId xmlns:p14="http://schemas.microsoft.com/office/powerpoint/2010/main" val="19917333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Static members of a class (p. 673)</a:t>
            </a:r>
            <a:endParaRPr lang="en-US"/>
          </a:p>
        </p:txBody>
      </p:sp>
      <p:sp>
        <p:nvSpPr>
          <p:cNvPr id="3" name="내용 개체 틀 2"/>
          <p:cNvSpPr>
            <a:spLocks noGrp="1"/>
          </p:cNvSpPr>
          <p:nvPr>
            <p:ph idx="1"/>
          </p:nvPr>
        </p:nvSpPr>
        <p:spPr/>
        <p:txBody>
          <a:bodyPr/>
          <a:lstStyle/>
          <a:p>
            <a:r>
              <a:rPr lang="en-US" smtClean="0"/>
              <a:t>Static member</a:t>
            </a:r>
          </a:p>
          <a:p>
            <a:pPr lvl="1"/>
            <a:r>
              <a:rPr lang="en-US" smtClean="0"/>
              <a:t>A static membrer </a:t>
            </a:r>
            <a:r>
              <a:rPr lang="en-US"/>
              <a:t>is declared </a:t>
            </a:r>
            <a:r>
              <a:rPr lang="en-US" smtClean="0"/>
              <a:t>using the </a:t>
            </a:r>
            <a:r>
              <a:rPr lang="en-US"/>
              <a:t>keyword </a:t>
            </a:r>
            <a:r>
              <a:rPr lang="en-US" smtClean="0"/>
              <a:t>static.</a:t>
            </a:r>
            <a:endParaRPr lang="en-US"/>
          </a:p>
          <a:p>
            <a:pPr lvl="1"/>
            <a:r>
              <a:rPr lang="en-US" smtClean="0"/>
              <a:t>A static member can be accessed </a:t>
            </a:r>
            <a:r>
              <a:rPr lang="en-US"/>
              <a:t>using the class </a:t>
            </a:r>
            <a:r>
              <a:rPr lang="en-US" smtClean="0"/>
              <a:t>name.</a:t>
            </a:r>
            <a:endParaRPr lang="en-US"/>
          </a:p>
        </p:txBody>
      </p:sp>
      <p:sp>
        <p:nvSpPr>
          <p:cNvPr id="4" name="날짜 개체 틀 3"/>
          <p:cNvSpPr>
            <a:spLocks noGrp="1"/>
          </p:cNvSpPr>
          <p:nvPr>
            <p:ph type="dt" sz="half" idx="10"/>
          </p:nvPr>
        </p:nvSpPr>
        <p:spPr/>
        <p:txBody>
          <a:bodyPr/>
          <a:lstStyle/>
          <a:p>
            <a:fld id="{8ABA14CE-2CAD-4AC3-BE9B-0F82C888228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133</a:t>
            </a:fld>
            <a:endParaRPr lang="en-US"/>
          </a:p>
        </p:txBody>
      </p:sp>
    </p:spTree>
    <p:extLst>
      <p:ext uri="{BB962C8B-B14F-4D97-AF65-F5344CB8AC3E}">
        <p14:creationId xmlns:p14="http://schemas.microsoft.com/office/powerpoint/2010/main" val="3102910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11</a:t>
            </a:r>
            <a:endParaRPr lang="en-US"/>
          </a:p>
        </p:txBody>
      </p:sp>
      <p:sp>
        <p:nvSpPr>
          <p:cNvPr id="3" name="텍스트 개체 틀 2"/>
          <p:cNvSpPr>
            <a:spLocks noGrp="1"/>
          </p:cNvSpPr>
          <p:nvPr>
            <p:ph type="body" idx="1"/>
          </p:nvPr>
        </p:nvSpPr>
        <p:spPr>
          <a:xfrm>
            <a:off x="2243460" y="3675065"/>
            <a:ext cx="5408762" cy="1500187"/>
          </a:xfrm>
        </p:spPr>
        <p:txBody>
          <a:bodyPr anchor="ctr"/>
          <a:lstStyle/>
          <a:p>
            <a:pPr algn="ctr"/>
            <a:r>
              <a:rPr lang="en-US" smtClean="0"/>
              <a:t>Inheritance and Composition</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134</a:t>
            </a:fld>
            <a:endParaRPr lang="en-US"/>
          </a:p>
        </p:txBody>
      </p:sp>
    </p:spTree>
    <p:extLst>
      <p:ext uri="{BB962C8B-B14F-4D97-AF65-F5344CB8AC3E}">
        <p14:creationId xmlns:p14="http://schemas.microsoft.com/office/powerpoint/2010/main" val="5246371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fontScale="90000"/>
          </a:bodyPr>
          <a:lstStyle/>
          <a:p>
            <a:r>
              <a:rPr lang="en-US" smtClean="0"/>
              <a:t>Inheritance and Composition( p. 710)</a:t>
            </a:r>
            <a:endParaRPr lang="en-US"/>
          </a:p>
        </p:txBody>
      </p:sp>
      <p:sp>
        <p:nvSpPr>
          <p:cNvPr id="3" name="내용 개체 틀 2"/>
          <p:cNvSpPr>
            <a:spLocks noGrp="1"/>
          </p:cNvSpPr>
          <p:nvPr>
            <p:ph idx="1"/>
          </p:nvPr>
        </p:nvSpPr>
        <p:spPr/>
        <p:txBody>
          <a:bodyPr>
            <a:normAutofit lnSpcReduction="10000"/>
          </a:bodyPr>
          <a:lstStyle/>
          <a:p>
            <a:r>
              <a:rPr lang="en-US" smtClean="0"/>
              <a:t>Inheritance</a:t>
            </a:r>
          </a:p>
          <a:p>
            <a:pPr lvl="1"/>
            <a:r>
              <a:rPr lang="en-US" smtClean="0"/>
              <a:t>‘‘</a:t>
            </a:r>
            <a:r>
              <a:rPr lang="en-US"/>
              <a:t>is-a’’ </a:t>
            </a:r>
            <a:r>
              <a:rPr lang="en-US" smtClean="0"/>
              <a:t>relationship</a:t>
            </a:r>
          </a:p>
          <a:p>
            <a:pPr lvl="1"/>
            <a:r>
              <a:rPr lang="en-US" smtClean="0"/>
              <a:t>Ex</a:t>
            </a:r>
            <a:r>
              <a:rPr lang="en-US" smtClean="0"/>
              <a:t>: A </a:t>
            </a:r>
            <a:r>
              <a:rPr lang="en-US" smtClean="0"/>
              <a:t>Rectangle is a Shape</a:t>
            </a:r>
            <a:r>
              <a:rPr lang="en-US" smtClean="0"/>
              <a:t>.</a:t>
            </a:r>
            <a:endParaRPr lang="en-US" smtClean="0">
              <a:latin typeface="Consolas" panose="020B0609020204030204" pitchFamily="49" charset="0"/>
            </a:endParaRPr>
          </a:p>
          <a:p>
            <a:r>
              <a:rPr lang="en-US" smtClean="0"/>
              <a:t>Composition </a:t>
            </a:r>
            <a:r>
              <a:rPr lang="en-US"/>
              <a:t>(aggregation</a:t>
            </a:r>
            <a:r>
              <a:rPr lang="en-US" smtClean="0"/>
              <a:t>)</a:t>
            </a:r>
          </a:p>
          <a:p>
            <a:pPr lvl="1"/>
            <a:r>
              <a:rPr lang="en-US" smtClean="0"/>
              <a:t>(‘‘</a:t>
            </a:r>
            <a:r>
              <a:rPr lang="en-US"/>
              <a:t>has-a’’ relationship</a:t>
            </a:r>
            <a:r>
              <a:rPr lang="en-US" smtClean="0"/>
              <a:t>)</a:t>
            </a:r>
          </a:p>
          <a:p>
            <a:pPr lvl="1"/>
            <a:r>
              <a:rPr lang="en-US" smtClean="0"/>
              <a:t>Ex</a:t>
            </a:r>
            <a:r>
              <a:rPr lang="en-US" smtClean="0"/>
              <a:t>: Rectangle </a:t>
            </a:r>
            <a:r>
              <a:rPr lang="en-US" smtClean="0"/>
              <a:t>has a width and a height</a:t>
            </a:r>
            <a:r>
              <a:rPr lang="en-US" smtClean="0"/>
              <a:t>. </a:t>
            </a:r>
            <a:endParaRPr lang="en-US" smtClean="0"/>
          </a:p>
          <a:p>
            <a:r>
              <a:rPr lang="en-US" smtClean="0"/>
              <a:t>Code</a:t>
            </a:r>
          </a:p>
          <a:p>
            <a:pPr lvl="1"/>
            <a:r>
              <a:rPr lang="en-US">
                <a:latin typeface="Consolas" panose="020B0609020204030204" pitchFamily="49" charset="0"/>
              </a:rPr>
              <a:t>class Shape { };</a:t>
            </a:r>
          </a:p>
          <a:p>
            <a:pPr lvl="1"/>
            <a:r>
              <a:rPr lang="en-US">
                <a:latin typeface="Consolas" panose="020B0609020204030204" pitchFamily="49" charset="0"/>
              </a:rPr>
              <a:t>class Rectangle : public </a:t>
            </a:r>
            <a:r>
              <a:rPr lang="en-US">
                <a:latin typeface="Consolas" panose="020B0609020204030204" pitchFamily="49" charset="0"/>
              </a:rPr>
              <a:t>Shape </a:t>
            </a:r>
            <a:r>
              <a:rPr lang="en-US" smtClean="0">
                <a:latin typeface="Consolas" panose="020B0609020204030204" pitchFamily="49" charset="0"/>
              </a:rPr>
              <a:t>{</a:t>
            </a:r>
          </a:p>
          <a:p>
            <a:pPr marL="914400" lvl="2" indent="0">
              <a:buNone/>
            </a:pPr>
            <a:r>
              <a:rPr lang="en-US" smtClean="0">
                <a:latin typeface="Consolas" panose="020B0609020204030204" pitchFamily="49" charset="0"/>
              </a:rPr>
              <a:t> double width  ;</a:t>
            </a:r>
          </a:p>
          <a:p>
            <a:pPr marL="914400" lvl="2" indent="0">
              <a:buNone/>
            </a:pPr>
            <a:r>
              <a:rPr lang="en-US" smtClean="0">
                <a:latin typeface="Consolas" panose="020B0609020204030204" pitchFamily="49" charset="0"/>
              </a:rPr>
              <a:t> double height ;</a:t>
            </a:r>
          </a:p>
          <a:p>
            <a:pPr lvl="1"/>
            <a:r>
              <a:rPr lang="en-US" smtClean="0">
                <a:latin typeface="Consolas" panose="020B0609020204030204" pitchFamily="49" charset="0"/>
              </a:rPr>
              <a:t>};</a:t>
            </a:r>
            <a:endParaRPr lang="en-US"/>
          </a:p>
        </p:txBody>
      </p:sp>
      <p:sp>
        <p:nvSpPr>
          <p:cNvPr id="4" name="날짜 개체 틀 3"/>
          <p:cNvSpPr>
            <a:spLocks noGrp="1"/>
          </p:cNvSpPr>
          <p:nvPr>
            <p:ph type="dt" sz="half" idx="10"/>
          </p:nvPr>
        </p:nvSpPr>
        <p:spPr/>
        <p:txBody>
          <a:bodyPr/>
          <a:lstStyle/>
          <a:p>
            <a:fld id="{5AC56833-65A4-4848-A96A-53F8BC60074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135</a:t>
            </a:fld>
            <a:endParaRPr lang="en-US"/>
          </a:p>
        </p:txBody>
      </p:sp>
    </p:spTree>
    <p:extLst>
      <p:ext uri="{BB962C8B-B14F-4D97-AF65-F5344CB8AC3E}">
        <p14:creationId xmlns:p14="http://schemas.microsoft.com/office/powerpoint/2010/main" val="41136207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Inheritance (p. 710)</a:t>
            </a:r>
            <a:endParaRPr lang="en-US"/>
          </a:p>
        </p:txBody>
      </p:sp>
      <p:sp>
        <p:nvSpPr>
          <p:cNvPr id="3" name="내용 개체 틀 2"/>
          <p:cNvSpPr>
            <a:spLocks noGrp="1"/>
          </p:cNvSpPr>
          <p:nvPr>
            <p:ph idx="1"/>
          </p:nvPr>
        </p:nvSpPr>
        <p:spPr>
          <a:xfrm>
            <a:off x="681038" y="1255271"/>
            <a:ext cx="8543925" cy="3750838"/>
          </a:xfrm>
        </p:spPr>
        <p:txBody>
          <a:bodyPr>
            <a:normAutofit lnSpcReduction="10000"/>
          </a:bodyPr>
          <a:lstStyle/>
          <a:p>
            <a:r>
              <a:rPr lang="en-US" smtClean="0"/>
              <a:t>Inheritance create </a:t>
            </a:r>
            <a:r>
              <a:rPr lang="en-US"/>
              <a:t>new </a:t>
            </a:r>
            <a:r>
              <a:rPr lang="en-US" smtClean="0"/>
              <a:t>class from an existing class.</a:t>
            </a:r>
          </a:p>
          <a:p>
            <a:r>
              <a:rPr lang="en-US" smtClean="0"/>
              <a:t>An inherited class</a:t>
            </a:r>
          </a:p>
          <a:p>
            <a:pPr lvl="1"/>
            <a:r>
              <a:rPr lang="en-US" smtClean="0"/>
              <a:t>derived class</a:t>
            </a:r>
          </a:p>
          <a:p>
            <a:pPr lvl="1"/>
            <a:r>
              <a:rPr lang="en-US" smtClean="0"/>
              <a:t>child class</a:t>
            </a:r>
          </a:p>
          <a:p>
            <a:r>
              <a:rPr lang="en-US" smtClean="0"/>
              <a:t>The </a:t>
            </a:r>
            <a:r>
              <a:rPr lang="en-US"/>
              <a:t>existing </a:t>
            </a:r>
            <a:r>
              <a:rPr lang="en-US" smtClean="0"/>
              <a:t>class</a:t>
            </a:r>
          </a:p>
          <a:p>
            <a:pPr lvl="1"/>
            <a:r>
              <a:rPr lang="en-US" smtClean="0"/>
              <a:t>base class</a:t>
            </a:r>
          </a:p>
          <a:p>
            <a:pPr lvl="1"/>
            <a:r>
              <a:rPr lang="en-US" smtClean="0"/>
              <a:t>parent class</a:t>
            </a:r>
          </a:p>
          <a:p>
            <a:r>
              <a:rPr lang="en-US" smtClean="0"/>
              <a:t>The </a:t>
            </a:r>
            <a:r>
              <a:rPr lang="en-US"/>
              <a:t>derived </a:t>
            </a:r>
            <a:r>
              <a:rPr lang="en-US" smtClean="0"/>
              <a:t>class inherit </a:t>
            </a:r>
            <a:r>
              <a:rPr lang="en-US"/>
              <a:t>the properties of the base </a:t>
            </a:r>
            <a:r>
              <a:rPr lang="en-US" smtClean="0"/>
              <a:t>class.</a:t>
            </a:r>
          </a:p>
        </p:txBody>
      </p:sp>
      <p:sp>
        <p:nvSpPr>
          <p:cNvPr id="4" name="날짜 개체 틀 3"/>
          <p:cNvSpPr>
            <a:spLocks noGrp="1"/>
          </p:cNvSpPr>
          <p:nvPr>
            <p:ph type="dt" sz="half" idx="10"/>
          </p:nvPr>
        </p:nvSpPr>
        <p:spPr/>
        <p:txBody>
          <a:bodyPr/>
          <a:lstStyle/>
          <a:p>
            <a:fld id="{DDFD98E9-E045-41C1-B593-5A96E22BBAD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136</a:t>
            </a:fld>
            <a:endParaRPr lang="en-US"/>
          </a:p>
        </p:txBody>
      </p:sp>
      <p:pic>
        <p:nvPicPr>
          <p:cNvPr id="7" name="그림 6"/>
          <p:cNvPicPr>
            <a:picLocks noChangeAspect="1"/>
          </p:cNvPicPr>
          <p:nvPr/>
        </p:nvPicPr>
        <p:blipFill>
          <a:blip r:embed="rId2"/>
          <a:stretch>
            <a:fillRect/>
          </a:stretch>
        </p:blipFill>
        <p:spPr>
          <a:xfrm>
            <a:off x="5535107" y="1982850"/>
            <a:ext cx="3490912" cy="1713429"/>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1888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Inheritance 2/2 (p. 712)</a:t>
            </a:r>
            <a:endParaRPr lang="en-US"/>
          </a:p>
        </p:txBody>
      </p:sp>
      <p:sp>
        <p:nvSpPr>
          <p:cNvPr id="3" name="내용 개체 틀 2"/>
          <p:cNvSpPr>
            <a:spLocks noGrp="1"/>
          </p:cNvSpPr>
          <p:nvPr>
            <p:ph idx="1"/>
          </p:nvPr>
        </p:nvSpPr>
        <p:spPr/>
        <p:txBody>
          <a:bodyPr>
            <a:normAutofit fontScale="85000" lnSpcReduction="10000"/>
          </a:bodyPr>
          <a:lstStyle/>
          <a:p>
            <a:r>
              <a:rPr lang="en-US">
                <a:solidFill>
                  <a:srgbClr val="638DAE"/>
                </a:solidFill>
                <a:latin typeface="Consolas" panose="020B0609020204030204" pitchFamily="49" charset="0"/>
              </a:rPr>
              <a:t>class </a:t>
            </a:r>
            <a:r>
              <a:rPr lang="en-US" smtClean="0">
                <a:solidFill>
                  <a:srgbClr val="231F20"/>
                </a:solidFill>
                <a:latin typeface="Consolas" panose="020B0609020204030204" pitchFamily="49" charset="0"/>
              </a:rPr>
              <a:t>Circle</a:t>
            </a:r>
            <a:r>
              <a:rPr lang="en-US">
                <a:solidFill>
                  <a:srgbClr val="231F20"/>
                </a:solidFill>
                <a:latin typeface="Consolas" panose="020B0609020204030204" pitchFamily="49" charset="0"/>
              </a:rPr>
              <a:t>: </a:t>
            </a:r>
            <a:r>
              <a:rPr lang="en-US" smtClean="0">
                <a:solidFill>
                  <a:srgbClr val="638DAE"/>
                </a:solidFill>
                <a:latin typeface="Consolas" panose="020B0609020204030204" pitchFamily="49" charset="0"/>
              </a:rPr>
              <a:t>public </a:t>
            </a:r>
            <a:r>
              <a:rPr lang="en-US" smtClean="0">
                <a:solidFill>
                  <a:srgbClr val="231F20"/>
                </a:solidFill>
                <a:latin typeface="Consolas" panose="020B0609020204030204" pitchFamily="49" charset="0"/>
              </a:rPr>
              <a:t>Shape</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endParaRPr lang="en-US" smtClean="0">
              <a:solidFill>
                <a:srgbClr val="231F20"/>
              </a:solidFill>
              <a:latin typeface="Consolas" panose="020B0609020204030204" pitchFamily="49" charset="0"/>
            </a:endParaRPr>
          </a:p>
          <a:p>
            <a:r>
              <a:rPr lang="en-US" smtClean="0">
                <a:solidFill>
                  <a:srgbClr val="638DAE"/>
                </a:solidFill>
                <a:latin typeface="Consolas" panose="020B0609020204030204" pitchFamily="49" charset="0"/>
              </a:rPr>
              <a:t>class </a:t>
            </a:r>
            <a:r>
              <a:rPr lang="en-US" smtClean="0">
                <a:solidFill>
                  <a:srgbClr val="231F20"/>
                </a:solidFill>
                <a:latin typeface="Consolas" panose="020B0609020204030204" pitchFamily="49" charset="0"/>
              </a:rPr>
              <a:t>Circle</a:t>
            </a:r>
            <a:r>
              <a:rPr lang="en-US">
                <a:solidFill>
                  <a:srgbClr val="231F20"/>
                </a:solidFill>
                <a:latin typeface="Consolas" panose="020B0609020204030204" pitchFamily="49" charset="0"/>
              </a:rPr>
              <a:t>: </a:t>
            </a:r>
            <a:r>
              <a:rPr lang="en-US">
                <a:solidFill>
                  <a:srgbClr val="638DAE"/>
                </a:solidFill>
                <a:latin typeface="Consolas" panose="020B0609020204030204" pitchFamily="49" charset="0"/>
              </a:rPr>
              <a:t>private </a:t>
            </a:r>
            <a:r>
              <a:rPr lang="en-US" smtClean="0">
                <a:solidFill>
                  <a:srgbClr val="231F20"/>
                </a:solidFill>
                <a:latin typeface="Consolas" panose="020B0609020204030204" pitchFamily="49" charset="0"/>
              </a:rPr>
              <a:t>Shape</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a:t>
            </a:r>
          </a:p>
          <a:p>
            <a:pPr lvl="1"/>
            <a:endParaRPr lang="en-US" smtClean="0">
              <a:latin typeface="Consolas" panose="020B0609020204030204" pitchFamily="49" charset="0"/>
            </a:endParaRPr>
          </a:p>
          <a:p>
            <a:pPr lvl="1"/>
            <a:r>
              <a:rPr lang="en-US"/>
              <a:t>This is a private </a:t>
            </a:r>
            <a:r>
              <a:rPr lang="en-US" smtClean="0"/>
              <a:t>inheritance.</a:t>
            </a:r>
          </a:p>
          <a:p>
            <a:pPr lvl="1"/>
            <a:r>
              <a:rPr lang="en-US" smtClean="0"/>
              <a:t>The </a:t>
            </a:r>
            <a:r>
              <a:rPr lang="en-US"/>
              <a:t>public members of </a:t>
            </a:r>
            <a:r>
              <a:rPr lang="en-US" smtClean="0"/>
              <a:t>shape become </a:t>
            </a:r>
            <a:r>
              <a:rPr lang="en-US"/>
              <a:t>private members of the class </a:t>
            </a:r>
            <a:r>
              <a:rPr lang="en-US" smtClean="0"/>
              <a:t>circle.</a:t>
            </a:r>
          </a:p>
          <a:p>
            <a:pPr lvl="1"/>
            <a:r>
              <a:rPr lang="en-US" smtClean="0"/>
              <a:t>Any </a:t>
            </a:r>
            <a:r>
              <a:rPr lang="en-US"/>
              <a:t>object of type </a:t>
            </a:r>
            <a:r>
              <a:rPr lang="en-US" smtClean="0"/>
              <a:t>circle cannot </a:t>
            </a:r>
            <a:r>
              <a:rPr lang="en-US"/>
              <a:t>directly access these members. </a:t>
            </a:r>
            <a:endParaRPr lang="en-US">
              <a:latin typeface="Consolas" panose="020B0609020204030204" pitchFamily="49" charset="0"/>
            </a:endParaRPr>
          </a:p>
          <a:p>
            <a:pPr marL="0" indent="0">
              <a:buNone/>
            </a:pPr>
            <a:r>
              <a:rPr lang="en-US">
                <a:latin typeface="Consolas" panose="020B0609020204030204" pitchFamily="49" charset="0"/>
              </a:rPr>
              <a:t/>
            </a:r>
            <a:br>
              <a:rPr lang="en-US">
                <a:latin typeface="Consolas" panose="020B0609020204030204" pitchFamily="49" charset="0"/>
              </a:rPr>
            </a:b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76AA9AE2-0E93-45F4-81F5-AE1E0B7A3FA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137</a:t>
            </a:fld>
            <a:endParaRPr lang="en-US"/>
          </a:p>
        </p:txBody>
      </p:sp>
    </p:spTree>
    <p:extLst>
      <p:ext uri="{BB962C8B-B14F-4D97-AF65-F5344CB8AC3E}">
        <p14:creationId xmlns:p14="http://schemas.microsoft.com/office/powerpoint/2010/main" val="2195426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Overriding (p. 713)</a:t>
            </a:r>
            <a:endParaRPr lang="en-US"/>
          </a:p>
        </p:txBody>
      </p:sp>
      <p:sp>
        <p:nvSpPr>
          <p:cNvPr id="3" name="내용 개체 틀 2"/>
          <p:cNvSpPr>
            <a:spLocks noGrp="1"/>
          </p:cNvSpPr>
          <p:nvPr>
            <p:ph idx="1"/>
          </p:nvPr>
        </p:nvSpPr>
        <p:spPr/>
        <p:txBody>
          <a:bodyPr/>
          <a:lstStyle/>
          <a:p>
            <a:r>
              <a:rPr lang="en-US" smtClean="0"/>
              <a:t>Redefining bember functions </a:t>
            </a:r>
            <a:r>
              <a:rPr lang="en-US"/>
              <a:t>of the Base Class </a:t>
            </a:r>
            <a:endParaRPr lang="en-US" smtClean="0"/>
          </a:p>
          <a:p>
            <a:r>
              <a:rPr lang="en-US" smtClean="0"/>
              <a:t>Polymorphism</a:t>
            </a:r>
            <a:r>
              <a:rPr lang="en-US"/>
              <a:t/>
            </a:r>
            <a:br>
              <a:rPr lang="en-US"/>
            </a:br>
            <a:endParaRPr lang="en-US"/>
          </a:p>
        </p:txBody>
      </p:sp>
      <p:sp>
        <p:nvSpPr>
          <p:cNvPr id="4" name="날짜 개체 틀 3"/>
          <p:cNvSpPr>
            <a:spLocks noGrp="1"/>
          </p:cNvSpPr>
          <p:nvPr>
            <p:ph type="dt" sz="half" idx="10"/>
          </p:nvPr>
        </p:nvSpPr>
        <p:spPr/>
        <p:txBody>
          <a:bodyPr/>
          <a:lstStyle/>
          <a:p>
            <a:fld id="{49D88532-0A21-4174-ADBC-7269445E889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138</a:t>
            </a:fld>
            <a:endParaRPr lang="en-US"/>
          </a:p>
        </p:txBody>
      </p:sp>
    </p:spTree>
    <p:extLst>
      <p:ext uri="{BB962C8B-B14F-4D97-AF65-F5344CB8AC3E}">
        <p14:creationId xmlns:p14="http://schemas.microsoft.com/office/powerpoint/2010/main" val="4277606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smtClean="0"/>
              <a:t>Constructor </a:t>
            </a:r>
            <a:r>
              <a:rPr lang="en-US" sz="3200"/>
              <a:t>of Derived and Base </a:t>
            </a:r>
            <a:r>
              <a:rPr lang="en-US" sz="3200" smtClean="0"/>
              <a:t>Class (p. 720)</a:t>
            </a:r>
            <a:endParaRPr lang="en-US" sz="3200"/>
          </a:p>
        </p:txBody>
      </p:sp>
      <p:sp>
        <p:nvSpPr>
          <p:cNvPr id="3" name="내용 개체 틀 2"/>
          <p:cNvSpPr>
            <a:spLocks noGrp="1"/>
          </p:cNvSpPr>
          <p:nvPr>
            <p:ph idx="1"/>
          </p:nvPr>
        </p:nvSpPr>
        <p:spPr/>
        <p:txBody>
          <a:bodyPr>
            <a:normAutofit fontScale="85000" lnSpcReduction="20000"/>
          </a:bodyPr>
          <a:lstStyle/>
          <a:p>
            <a:r>
              <a:rPr lang="en-US" smtClean="0"/>
              <a:t>When a </a:t>
            </a:r>
            <a:r>
              <a:rPr lang="en-US"/>
              <a:t>derived class object is declared, </a:t>
            </a:r>
            <a:r>
              <a:rPr lang="en-US" smtClean="0"/>
              <a:t>it execute </a:t>
            </a:r>
            <a:r>
              <a:rPr lang="en-US"/>
              <a:t>one of </a:t>
            </a:r>
            <a:r>
              <a:rPr lang="en-US" smtClean="0"/>
              <a:t>the constructors </a:t>
            </a:r>
            <a:r>
              <a:rPr lang="en-US"/>
              <a:t>of the base </a:t>
            </a:r>
            <a:r>
              <a:rPr lang="en-US" smtClean="0"/>
              <a:t>class.</a:t>
            </a:r>
          </a:p>
          <a:p>
            <a:r>
              <a:rPr lang="en-US" smtClean="0"/>
              <a:t>The </a:t>
            </a:r>
            <a:r>
              <a:rPr lang="en-US"/>
              <a:t>execution of a derived </a:t>
            </a:r>
            <a:r>
              <a:rPr lang="en-US" smtClean="0"/>
              <a:t>class’s constructor </a:t>
            </a:r>
            <a:r>
              <a:rPr lang="en-US"/>
              <a:t>must </a:t>
            </a:r>
            <a:r>
              <a:rPr lang="en-US" smtClean="0"/>
              <a:t>trigger the execution of </a:t>
            </a:r>
            <a:r>
              <a:rPr lang="en-US"/>
              <a:t>one of the base </a:t>
            </a:r>
            <a:r>
              <a:rPr lang="en-US" smtClean="0"/>
              <a:t>class’s constructors.</a:t>
            </a:r>
          </a:p>
          <a:p>
            <a:r>
              <a:rPr lang="en-US" smtClean="0"/>
              <a:t>Ex: </a:t>
            </a:r>
            <a:endParaRPr lang="en-US" smtClean="0">
              <a:latin typeface="Consolas" panose="020B0609020204030204" pitchFamily="49" charset="0"/>
            </a:endParaRPr>
          </a:p>
          <a:p>
            <a:pPr marL="457200" lvl="1" indent="0">
              <a:buNone/>
            </a:pPr>
            <a:endParaRPr lang="en-US" smtClean="0">
              <a:latin typeface="Consolas" panose="020B0609020204030204" pitchFamily="49" charset="0"/>
            </a:endParaRPr>
          </a:p>
          <a:p>
            <a:pPr marL="457200" lvl="1" indent="0">
              <a:buNone/>
            </a:pPr>
            <a:r>
              <a:rPr lang="en-US" smtClean="0">
                <a:latin typeface="Consolas" panose="020B0609020204030204" pitchFamily="49" charset="0"/>
              </a:rPr>
              <a:t>Square</a:t>
            </a:r>
            <a:r>
              <a:rPr lang="en-US">
                <a:latin typeface="Consolas" panose="020B0609020204030204" pitchFamily="49" charset="0"/>
              </a:rPr>
              <a:t>::Square</a:t>
            </a:r>
            <a:r>
              <a:rPr lang="en-US" smtClean="0">
                <a:latin typeface="Consolas" panose="020B0609020204030204" pitchFamily="49" charset="0"/>
              </a:rPr>
              <a:t>() : Rectangle()</a:t>
            </a:r>
            <a:endParaRPr lang="en-US">
              <a:latin typeface="Consolas" panose="020B0609020204030204" pitchFamily="49" charset="0"/>
            </a:endParaRPr>
          </a:p>
          <a:p>
            <a:pPr marL="457200" lvl="1" indent="0">
              <a:buNone/>
            </a:pPr>
            <a:r>
              <a:rPr lang="en-US">
                <a:latin typeface="Consolas" panose="020B0609020204030204" pitchFamily="49" charset="0"/>
              </a:rPr>
              <a:t>{</a:t>
            </a:r>
          </a:p>
          <a:p>
            <a:pPr marL="914400" lvl="2" indent="0">
              <a:buNone/>
            </a:pPr>
            <a:r>
              <a:rPr lang="en-US">
                <a:latin typeface="Consolas" panose="020B0609020204030204" pitchFamily="49" charset="0"/>
              </a:rPr>
              <a:t>//</a:t>
            </a:r>
          </a:p>
          <a:p>
            <a:pPr marL="457200" lvl="1" indent="0">
              <a:buNone/>
            </a:pPr>
            <a:r>
              <a:rPr lang="en-US" smtClean="0">
                <a:latin typeface="Consolas" panose="020B0609020204030204" pitchFamily="49" charset="0"/>
              </a:rPr>
              <a:t>}</a:t>
            </a:r>
          </a:p>
          <a:p>
            <a:endParaRPr lang="en-US" smtClean="0"/>
          </a:p>
          <a:p>
            <a:pPr marL="457200" lvl="1" indent="0">
              <a:buNone/>
            </a:pPr>
            <a:r>
              <a:rPr lang="en-US">
                <a:latin typeface="Consolas" panose="020B0609020204030204" pitchFamily="49" charset="0"/>
              </a:rPr>
              <a:t>Square::</a:t>
            </a:r>
            <a:r>
              <a:rPr lang="en-US" smtClean="0">
                <a:latin typeface="Consolas" panose="020B0609020204030204" pitchFamily="49" charset="0"/>
              </a:rPr>
              <a:t>Square(int width, int height):Rectangle(width, height)</a:t>
            </a:r>
            <a:endParaRPr lang="en-US">
              <a:latin typeface="Consolas" panose="020B0609020204030204" pitchFamily="49" charset="0"/>
            </a:endParaRPr>
          </a:p>
          <a:p>
            <a:pPr marL="457200" lvl="1" indent="0">
              <a:buNone/>
            </a:pPr>
            <a:r>
              <a:rPr lang="en-US">
                <a:latin typeface="Consolas" panose="020B0609020204030204" pitchFamily="49" charset="0"/>
              </a:rPr>
              <a:t>{</a:t>
            </a:r>
          </a:p>
          <a:p>
            <a:pPr marL="914400" lvl="2" indent="0">
              <a:buNone/>
            </a:pPr>
            <a:r>
              <a:rPr lang="en-US" smtClean="0">
                <a:latin typeface="Consolas" panose="020B0609020204030204" pitchFamily="49" charset="0"/>
              </a:rPr>
              <a:t>//</a:t>
            </a:r>
            <a:endParaRPr lang="en-US">
              <a:latin typeface="Consolas" panose="020B0609020204030204" pitchFamily="49" charset="0"/>
            </a:endParaRPr>
          </a:p>
          <a:p>
            <a:pPr marL="457200" lvl="1" indent="0">
              <a:buNone/>
            </a:pPr>
            <a:r>
              <a:rPr lang="en-US" smtClean="0">
                <a:latin typeface="Consolas" panose="020B0609020204030204" pitchFamily="49" charset="0"/>
              </a:rPr>
              <a:t>}</a:t>
            </a:r>
            <a:r>
              <a:rPr lang="en-US" smtClean="0"/>
              <a:t/>
            </a:r>
            <a:br>
              <a:rPr lang="en-US" smtClean="0"/>
            </a:br>
            <a:endParaRPr lang="en-US"/>
          </a:p>
        </p:txBody>
      </p:sp>
      <p:sp>
        <p:nvSpPr>
          <p:cNvPr id="4" name="날짜 개체 틀 3"/>
          <p:cNvSpPr>
            <a:spLocks noGrp="1"/>
          </p:cNvSpPr>
          <p:nvPr>
            <p:ph type="dt" sz="half" idx="10"/>
          </p:nvPr>
        </p:nvSpPr>
        <p:spPr/>
        <p:txBody>
          <a:bodyPr/>
          <a:lstStyle/>
          <a:p>
            <a:fld id="{8E0C8F73-7CAC-4E93-9797-B787D123B14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139</a:t>
            </a:fld>
            <a:endParaRPr lang="en-US"/>
          </a:p>
        </p:txBody>
      </p:sp>
    </p:spTree>
    <p:extLst>
      <p:ext uri="{BB962C8B-B14F-4D97-AF65-F5344CB8AC3E}">
        <p14:creationId xmlns:p14="http://schemas.microsoft.com/office/powerpoint/2010/main" val="1784673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5128"/>
            <a:ext cx="8543925" cy="558416"/>
          </a:xfrm>
        </p:spPr>
        <p:txBody>
          <a:bodyPr>
            <a:normAutofit fontScale="90000"/>
          </a:bodyPr>
          <a:lstStyle/>
          <a:p>
            <a:r>
              <a:rPr lang="en-US" smtClean="0"/>
              <a:t>Ex 2-1 (p32)</a:t>
            </a:r>
            <a:endParaRPr lang="en-US"/>
          </a:p>
        </p:txBody>
      </p:sp>
      <p:sp>
        <p:nvSpPr>
          <p:cNvPr id="4" name="날짜 개체 틀 3"/>
          <p:cNvSpPr>
            <a:spLocks noGrp="1"/>
          </p:cNvSpPr>
          <p:nvPr>
            <p:ph type="dt" sz="half" idx="10"/>
          </p:nvPr>
        </p:nvSpPr>
        <p:spPr/>
        <p:txBody>
          <a:bodyPr/>
          <a:lstStyle/>
          <a:p>
            <a:fld id="{ECE288CF-1DD1-4B4F-B3ED-1C6E3A35C491}"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pic>
        <p:nvPicPr>
          <p:cNvPr id="10" name="내용 개체 틀 9"/>
          <p:cNvPicPr>
            <a:picLocks noGrp="1" noChangeAspect="1"/>
          </p:cNvPicPr>
          <p:nvPr>
            <p:ph idx="1"/>
          </p:nvPr>
        </p:nvPicPr>
        <p:blipFill>
          <a:blip r:embed="rId2"/>
          <a:stretch>
            <a:fillRect/>
          </a:stretch>
        </p:blipFill>
        <p:spPr>
          <a:xfrm>
            <a:off x="1910884" y="1179322"/>
            <a:ext cx="5322019" cy="5030531"/>
          </a:xfrm>
          <a:prstGeom prst="rect">
            <a:avLst/>
          </a:prstGeom>
        </p:spPr>
      </p:pic>
    </p:spTree>
    <p:extLst>
      <p:ext uri="{BB962C8B-B14F-4D97-AF65-F5344CB8AC3E}">
        <p14:creationId xmlns:p14="http://schemas.microsoft.com/office/powerpoint/2010/main" val="27935902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fontScale="90000"/>
          </a:bodyPr>
          <a:lstStyle/>
          <a:p>
            <a:r>
              <a:rPr lang="en-US"/>
              <a:t>Destructors in a Derived Class </a:t>
            </a:r>
            <a:r>
              <a:rPr lang="en-US" smtClean="0"/>
              <a:t>(p. 729)</a:t>
            </a:r>
            <a:endParaRPr lang="en-US"/>
          </a:p>
        </p:txBody>
      </p:sp>
      <p:sp>
        <p:nvSpPr>
          <p:cNvPr id="3" name="내용 개체 틀 2"/>
          <p:cNvSpPr>
            <a:spLocks noGrp="1"/>
          </p:cNvSpPr>
          <p:nvPr>
            <p:ph idx="1"/>
          </p:nvPr>
        </p:nvSpPr>
        <p:spPr/>
        <p:txBody>
          <a:bodyPr>
            <a:normAutofit/>
          </a:bodyPr>
          <a:lstStyle/>
          <a:p>
            <a:r>
              <a:rPr lang="en-US"/>
              <a:t>When a </a:t>
            </a:r>
            <a:r>
              <a:rPr lang="en-US" smtClean="0"/>
              <a:t>derived class </a:t>
            </a:r>
            <a:r>
              <a:rPr lang="en-US"/>
              <a:t>object goes out of scope, it automatically invokes its </a:t>
            </a:r>
            <a:r>
              <a:rPr lang="en-US" smtClean="0"/>
              <a:t>destructor.</a:t>
            </a:r>
          </a:p>
          <a:p>
            <a:r>
              <a:rPr lang="en-US" smtClean="0"/>
              <a:t>When the destructor of </a:t>
            </a:r>
            <a:r>
              <a:rPr lang="en-US"/>
              <a:t>the derived class executes, it </a:t>
            </a:r>
            <a:r>
              <a:rPr lang="en-US" smtClean="0"/>
              <a:t>automatically </a:t>
            </a:r>
            <a:r>
              <a:rPr lang="en-US"/>
              <a:t>invokes the destructor of the base class.</a:t>
            </a:r>
          </a:p>
          <a:p>
            <a:pPr lvl="1"/>
            <a:r>
              <a:rPr lang="en-US"/>
              <a:t>So when writing the definition of the destructor of the derived class, an explict call </a:t>
            </a:r>
            <a:r>
              <a:rPr lang="en-US" smtClean="0"/>
              <a:t>to the </a:t>
            </a:r>
            <a:r>
              <a:rPr lang="en-US"/>
              <a:t>destructor of the base class is not </a:t>
            </a:r>
            <a:r>
              <a:rPr lang="en-US" smtClean="0"/>
              <a:t>needed.</a:t>
            </a:r>
          </a:p>
          <a:p>
            <a:r>
              <a:rPr lang="en-US" smtClean="0"/>
              <a:t>When </a:t>
            </a:r>
            <a:r>
              <a:rPr lang="en-US"/>
              <a:t>the destructor of </a:t>
            </a:r>
            <a:r>
              <a:rPr lang="en-US" smtClean="0"/>
              <a:t>the derived </a:t>
            </a:r>
            <a:r>
              <a:rPr lang="en-US"/>
              <a:t>class executes first, it executes its own code and then calls the destructor of </a:t>
            </a:r>
            <a:r>
              <a:rPr lang="en-US" smtClean="0"/>
              <a:t>the base </a:t>
            </a:r>
            <a:r>
              <a:rPr lang="en-US"/>
              <a:t>class.</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140</a:t>
            </a:fld>
            <a:endParaRPr lang="en-US"/>
          </a:p>
        </p:txBody>
      </p:sp>
    </p:spTree>
    <p:extLst>
      <p:ext uri="{BB962C8B-B14F-4D97-AF65-F5344CB8AC3E}">
        <p14:creationId xmlns:p14="http://schemas.microsoft.com/office/powerpoint/2010/main" val="33789300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Protected Member (p. 733)</a:t>
            </a:r>
            <a:endParaRPr lang="en-US"/>
          </a:p>
        </p:txBody>
      </p:sp>
      <p:sp>
        <p:nvSpPr>
          <p:cNvPr id="3" name="내용 개체 틀 2"/>
          <p:cNvSpPr>
            <a:spLocks noGrp="1"/>
          </p:cNvSpPr>
          <p:nvPr>
            <p:ph idx="1"/>
          </p:nvPr>
        </p:nvSpPr>
        <p:spPr/>
        <p:txBody>
          <a:bodyPr/>
          <a:lstStyle/>
          <a:p>
            <a:r>
              <a:rPr lang="en-US"/>
              <a:t>A derived class </a:t>
            </a:r>
            <a:r>
              <a:rPr lang="en-US" smtClean="0"/>
              <a:t>access </a:t>
            </a:r>
            <a:r>
              <a:rPr lang="en-US"/>
              <a:t>the protected members of </a:t>
            </a:r>
            <a:r>
              <a:rPr lang="en-US" smtClean="0"/>
              <a:t>the </a:t>
            </a:r>
            <a:r>
              <a:rPr lang="en-US"/>
              <a:t>base class.</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141</a:t>
            </a:fld>
            <a:endParaRPr lang="en-US"/>
          </a:p>
        </p:txBody>
      </p:sp>
    </p:spTree>
    <p:extLst>
      <p:ext uri="{BB962C8B-B14F-4D97-AF65-F5344CB8AC3E}">
        <p14:creationId xmlns:p14="http://schemas.microsoft.com/office/powerpoint/2010/main" val="17189734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Inheritance </a:t>
            </a:r>
            <a:r>
              <a:rPr lang="en-US" smtClean="0"/>
              <a:t>access modifier (p. 733)</a:t>
            </a:r>
            <a:endParaRPr lang="en-US"/>
          </a:p>
        </p:txBody>
      </p:sp>
      <p:sp>
        <p:nvSpPr>
          <p:cNvPr id="3" name="내용 개체 틀 2"/>
          <p:cNvSpPr>
            <a:spLocks noGrp="1"/>
          </p:cNvSpPr>
          <p:nvPr>
            <p:ph idx="1"/>
          </p:nvPr>
        </p:nvSpPr>
        <p:spPr>
          <a:xfrm>
            <a:off x="681038" y="1255271"/>
            <a:ext cx="8543925" cy="4321527"/>
          </a:xfrm>
        </p:spPr>
        <p:txBody>
          <a:bodyPr>
            <a:normAutofit fontScale="92500" lnSpcReduction="10000"/>
          </a:bodyPr>
          <a:lstStyle/>
          <a:p>
            <a:r>
              <a:rPr lang="en-US" smtClean="0"/>
              <a:t>public inheritance</a:t>
            </a:r>
          </a:p>
          <a:p>
            <a:pPr lvl="1"/>
            <a:r>
              <a:rPr lang="en-US" smtClean="0"/>
              <a:t>The </a:t>
            </a:r>
            <a:r>
              <a:rPr lang="en-US"/>
              <a:t>public members of A are public members of B</a:t>
            </a:r>
            <a:r>
              <a:rPr lang="en-US" smtClean="0"/>
              <a:t>.</a:t>
            </a:r>
          </a:p>
          <a:p>
            <a:pPr lvl="1"/>
            <a:r>
              <a:rPr lang="en-US" smtClean="0"/>
              <a:t>The </a:t>
            </a:r>
            <a:r>
              <a:rPr lang="en-US"/>
              <a:t>protected members of A are protected members of B</a:t>
            </a:r>
            <a:r>
              <a:rPr lang="en-US" smtClean="0"/>
              <a:t>.</a:t>
            </a:r>
          </a:p>
          <a:p>
            <a:pPr lvl="1"/>
            <a:r>
              <a:rPr lang="en-US" smtClean="0"/>
              <a:t>The </a:t>
            </a:r>
            <a:r>
              <a:rPr lang="en-US"/>
              <a:t>private members of A are hidden in B</a:t>
            </a:r>
            <a:r>
              <a:rPr lang="en-US" smtClean="0"/>
              <a:t>.</a:t>
            </a:r>
          </a:p>
          <a:p>
            <a:r>
              <a:rPr lang="en-US" smtClean="0"/>
              <a:t>protected inheritance</a:t>
            </a:r>
          </a:p>
          <a:p>
            <a:pPr lvl="1"/>
            <a:r>
              <a:rPr lang="en-US" smtClean="0"/>
              <a:t>The </a:t>
            </a:r>
            <a:r>
              <a:rPr lang="en-US"/>
              <a:t>public members of A are protected members of B</a:t>
            </a:r>
            <a:r>
              <a:rPr lang="en-US" smtClean="0"/>
              <a:t>.</a:t>
            </a:r>
          </a:p>
          <a:p>
            <a:pPr lvl="1"/>
            <a:r>
              <a:rPr lang="en-US" smtClean="0"/>
              <a:t>The </a:t>
            </a:r>
            <a:r>
              <a:rPr lang="en-US"/>
              <a:t>protected members of A are protected members of B</a:t>
            </a:r>
            <a:r>
              <a:rPr lang="en-US" smtClean="0"/>
              <a:t>.</a:t>
            </a:r>
          </a:p>
          <a:p>
            <a:pPr lvl="1"/>
            <a:r>
              <a:rPr lang="en-US" smtClean="0"/>
              <a:t>The </a:t>
            </a:r>
            <a:r>
              <a:rPr lang="en-US"/>
              <a:t>private members of A are hidden in B</a:t>
            </a:r>
            <a:r>
              <a:rPr lang="en-US" smtClean="0"/>
              <a:t>.</a:t>
            </a:r>
          </a:p>
          <a:p>
            <a:r>
              <a:rPr lang="en-US" smtClean="0"/>
              <a:t>private inheritance</a:t>
            </a:r>
          </a:p>
          <a:p>
            <a:pPr lvl="1"/>
            <a:r>
              <a:rPr lang="en-US" smtClean="0"/>
              <a:t>The </a:t>
            </a:r>
            <a:r>
              <a:rPr lang="en-US"/>
              <a:t>public members of A are private members of B</a:t>
            </a:r>
            <a:r>
              <a:rPr lang="en-US" smtClean="0"/>
              <a:t>.</a:t>
            </a:r>
          </a:p>
          <a:p>
            <a:pPr lvl="1"/>
            <a:r>
              <a:rPr lang="en-US" smtClean="0"/>
              <a:t>The </a:t>
            </a:r>
            <a:r>
              <a:rPr lang="en-US"/>
              <a:t>protected members of A are private members of B</a:t>
            </a:r>
            <a:r>
              <a:rPr lang="en-US" smtClean="0"/>
              <a:t>.</a:t>
            </a:r>
          </a:p>
          <a:p>
            <a:pPr lvl="1"/>
            <a:r>
              <a:rPr lang="en-US" smtClean="0"/>
              <a:t>The </a:t>
            </a:r>
            <a:r>
              <a:rPr lang="en-US"/>
              <a:t>private members of A are hidden in B</a:t>
            </a:r>
            <a:r>
              <a:rPr lang="en-US" smtClean="0"/>
              <a:t>.</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142</a:t>
            </a:fld>
            <a:endParaRPr lang="en-US"/>
          </a:p>
        </p:txBody>
      </p:sp>
      <p:sp>
        <p:nvSpPr>
          <p:cNvPr id="7" name="직사각형 6"/>
          <p:cNvSpPr/>
          <p:nvPr/>
        </p:nvSpPr>
        <p:spPr>
          <a:xfrm>
            <a:off x="2273299" y="5744527"/>
            <a:ext cx="4953000" cy="923330"/>
          </a:xfrm>
          <a:prstGeom prst="rect">
            <a:avLst/>
          </a:prstGeom>
          <a:solidFill>
            <a:schemeClr val="bg1"/>
          </a:solidFill>
          <a:ln>
            <a:solidFill>
              <a:schemeClr val="accent1"/>
            </a:solidFill>
          </a:ln>
        </p:spPr>
        <p:txBody>
          <a:bodyPr>
            <a:spAutoFit/>
          </a:bodyPr>
          <a:lstStyle/>
          <a:p>
            <a:r>
              <a:rPr lang="en-US">
                <a:solidFill>
                  <a:srgbClr val="638DAE"/>
                </a:solidFill>
                <a:latin typeface="Consolas" panose="020B0609020204030204" pitchFamily="49" charset="0"/>
              </a:rPr>
              <a:t>class </a:t>
            </a:r>
            <a:r>
              <a:rPr lang="en-US">
                <a:solidFill>
                  <a:srgbClr val="231F20"/>
                </a:solidFill>
                <a:latin typeface="Consolas" panose="020B0609020204030204" pitchFamily="49" charset="0"/>
              </a:rPr>
              <a:t>B: </a:t>
            </a:r>
            <a:r>
              <a:rPr lang="en-US" smtClean="0">
                <a:solidFill>
                  <a:srgbClr val="7030A0"/>
                </a:solidFill>
                <a:latin typeface="Consolas" panose="020B0609020204030204" pitchFamily="49" charset="0"/>
              </a:rPr>
              <a:t>{public/protected/private}</a:t>
            </a: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A</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a:t>
            </a:r>
            <a:r>
              <a:rPr lang="en-US">
                <a:latin typeface="Consolas" panose="020B0609020204030204" pitchFamily="49" charset="0"/>
              </a:rPr>
              <a:t> </a:t>
            </a:r>
          </a:p>
        </p:txBody>
      </p:sp>
    </p:spTree>
    <p:extLst>
      <p:ext uri="{BB962C8B-B14F-4D97-AF65-F5344CB8AC3E}">
        <p14:creationId xmlns:p14="http://schemas.microsoft.com/office/powerpoint/2010/main" val="11606519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12</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a:t>POINTERS, CLASSES, </a:t>
            </a:r>
            <a:r>
              <a:rPr lang="en-US" smtClean="0"/>
              <a:t>VIRTUAL FUNCTIONS,</a:t>
            </a:r>
          </a:p>
          <a:p>
            <a:pPr algn="ctr"/>
            <a:r>
              <a:rPr lang="en-US" smtClean="0"/>
              <a:t> </a:t>
            </a:r>
            <a:r>
              <a:rPr lang="en-US"/>
              <a:t>AND </a:t>
            </a:r>
            <a:r>
              <a:rPr lang="en-US" smtClean="0"/>
              <a:t>ABSTRACT CLASSES</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143</a:t>
            </a:fld>
            <a:endParaRPr lang="en-US"/>
          </a:p>
        </p:txBody>
      </p:sp>
    </p:spTree>
    <p:extLst>
      <p:ext uri="{BB962C8B-B14F-4D97-AF65-F5344CB8AC3E}">
        <p14:creationId xmlns:p14="http://schemas.microsoft.com/office/powerpoint/2010/main" val="11821721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a:t>Pointer Data Type and Pointer Variables </a:t>
            </a:r>
            <a:r>
              <a:rPr lang="en-US" sz="3200" smtClean="0"/>
              <a:t>(p. 782)</a:t>
            </a:r>
            <a:endParaRPr lang="en-US" sz="3200"/>
          </a:p>
        </p:txBody>
      </p:sp>
      <p:sp>
        <p:nvSpPr>
          <p:cNvPr id="3" name="내용 개체 틀 2"/>
          <p:cNvSpPr>
            <a:spLocks noGrp="1"/>
          </p:cNvSpPr>
          <p:nvPr>
            <p:ph idx="1"/>
          </p:nvPr>
        </p:nvSpPr>
        <p:spPr/>
        <p:txBody>
          <a:bodyPr>
            <a:normAutofit/>
          </a:bodyPr>
          <a:lstStyle/>
          <a:p>
            <a:r>
              <a:rPr lang="en-US" smtClean="0"/>
              <a:t>The </a:t>
            </a:r>
            <a:r>
              <a:rPr lang="en-US"/>
              <a:t>value of a pointer variable is an </a:t>
            </a:r>
            <a:r>
              <a:rPr lang="en-US" smtClean="0"/>
              <a:t>memory address.</a:t>
            </a:r>
          </a:p>
          <a:p>
            <a:r>
              <a:rPr lang="en-US" smtClean="0"/>
              <a:t>A </a:t>
            </a:r>
            <a:r>
              <a:rPr lang="en-US"/>
              <a:t>pointer variable by using the asterisk symbol (*) between the </a:t>
            </a:r>
            <a:r>
              <a:rPr lang="en-US" smtClean="0"/>
              <a:t>data type </a:t>
            </a:r>
            <a:r>
              <a:rPr lang="en-US"/>
              <a:t>and the variable name</a:t>
            </a:r>
            <a:r>
              <a:rPr lang="en-US" smtClean="0"/>
              <a:t>.</a:t>
            </a:r>
          </a:p>
          <a:p>
            <a:r>
              <a:rPr lang="en-US" smtClean="0"/>
              <a:t>Ex</a:t>
            </a:r>
          </a:p>
          <a:p>
            <a:pPr lvl="1"/>
            <a:r>
              <a:rPr lang="en-US" smtClean="0">
                <a:latin typeface="Consolas" panose="020B0609020204030204" pitchFamily="49" charset="0"/>
              </a:rPr>
              <a:t>Type type;</a:t>
            </a:r>
          </a:p>
          <a:p>
            <a:pPr lvl="1"/>
            <a:r>
              <a:rPr lang="en-US" smtClean="0">
                <a:latin typeface="Consolas" panose="020B0609020204030204" pitchFamily="49" charset="0"/>
              </a:rPr>
              <a:t>Type * pointer = &amp; type ;</a:t>
            </a:r>
          </a:p>
          <a:p>
            <a:pPr lvl="1"/>
            <a:r>
              <a:rPr lang="en-US" smtClean="0">
                <a:latin typeface="Consolas" panose="020B0609020204030204" pitchFamily="49" charset="0"/>
              </a:rPr>
              <a:t>pointer-&gt;member ;</a:t>
            </a:r>
          </a:p>
          <a:p>
            <a:pPr lvl="1"/>
            <a:r>
              <a:rPr lang="en-US" smtClean="0">
                <a:latin typeface="Consolas" panose="020B0609020204030204" pitchFamily="49" charset="0"/>
              </a:rPr>
              <a:t>(*pointer).member ; </a:t>
            </a:r>
            <a:endParaRPr lang="en-US">
              <a:latin typeface="Consolas" panose="020B0609020204030204" pitchFamily="49" charset="0"/>
            </a:endParaRPr>
          </a:p>
          <a:p>
            <a:endParaRPr lang="en-US"/>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144</a:t>
            </a:fld>
            <a:endParaRPr lang="en-US"/>
          </a:p>
        </p:txBody>
      </p:sp>
    </p:spTree>
    <p:extLst>
      <p:ext uri="{BB962C8B-B14F-4D97-AF65-F5344CB8AC3E}">
        <p14:creationId xmlns:p14="http://schemas.microsoft.com/office/powerpoint/2010/main" val="711417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Dereferencing Operator (p. 784)</a:t>
            </a:r>
            <a:endParaRPr lang="en-US"/>
          </a:p>
        </p:txBody>
      </p:sp>
      <p:sp>
        <p:nvSpPr>
          <p:cNvPr id="3" name="내용 개체 틀 2"/>
          <p:cNvSpPr>
            <a:spLocks noGrp="1"/>
          </p:cNvSpPr>
          <p:nvPr>
            <p:ph idx="1"/>
          </p:nvPr>
        </p:nvSpPr>
        <p:spPr/>
        <p:txBody>
          <a:bodyPr>
            <a:normAutofit/>
          </a:bodyPr>
          <a:lstStyle/>
          <a:p>
            <a:pPr>
              <a:lnSpc>
                <a:spcPct val="100000"/>
              </a:lnSpc>
            </a:pPr>
            <a:r>
              <a:rPr lang="en-US" sz="2400">
                <a:solidFill>
                  <a:srgbClr val="638DAE"/>
                </a:solidFill>
                <a:latin typeface="Consolas" panose="020B0609020204030204" pitchFamily="49" charset="0"/>
              </a:rPr>
              <a:t>int </a:t>
            </a:r>
            <a:r>
              <a:rPr lang="en-US" sz="2400">
                <a:solidFill>
                  <a:srgbClr val="231F20"/>
                </a:solidFill>
                <a:latin typeface="Consolas" panose="020B0609020204030204" pitchFamily="49" charset="0"/>
              </a:rPr>
              <a:t>x = </a:t>
            </a:r>
            <a:r>
              <a:rPr lang="en-US" sz="2400" smtClean="0">
                <a:solidFill>
                  <a:srgbClr val="231F20"/>
                </a:solidFill>
                <a:latin typeface="Consolas" panose="020B0609020204030204" pitchFamily="49" charset="0"/>
              </a:rPr>
              <a:t>25;</a:t>
            </a:r>
          </a:p>
          <a:p>
            <a:pPr>
              <a:lnSpc>
                <a:spcPct val="100000"/>
              </a:lnSpc>
            </a:pPr>
            <a:r>
              <a:rPr lang="en-US" sz="2400" smtClean="0">
                <a:solidFill>
                  <a:srgbClr val="638DAE"/>
                </a:solidFill>
                <a:latin typeface="Consolas" panose="020B0609020204030204" pitchFamily="49" charset="0"/>
              </a:rPr>
              <a:t>int </a:t>
            </a:r>
            <a:r>
              <a:rPr lang="en-US" sz="2400">
                <a:solidFill>
                  <a:srgbClr val="231F20"/>
                </a:solidFill>
                <a:latin typeface="Consolas" panose="020B0609020204030204" pitchFamily="49" charset="0"/>
              </a:rPr>
              <a:t>*</a:t>
            </a:r>
            <a:r>
              <a:rPr lang="en-US" sz="2400" smtClean="0">
                <a:solidFill>
                  <a:srgbClr val="231F20"/>
                </a:solidFill>
                <a:latin typeface="Consolas" panose="020B0609020204030204" pitchFamily="49" charset="0"/>
              </a:rPr>
              <a:t>p;</a:t>
            </a:r>
          </a:p>
          <a:p>
            <a:pPr>
              <a:lnSpc>
                <a:spcPct val="100000"/>
              </a:lnSpc>
            </a:pPr>
            <a:r>
              <a:rPr lang="en-US" sz="2400" smtClean="0">
                <a:solidFill>
                  <a:srgbClr val="231F20"/>
                </a:solidFill>
                <a:latin typeface="Consolas" panose="020B0609020204030204" pitchFamily="49" charset="0"/>
              </a:rPr>
              <a:t>p </a:t>
            </a:r>
            <a:r>
              <a:rPr lang="en-US" sz="2400">
                <a:solidFill>
                  <a:srgbClr val="231F20"/>
                </a:solidFill>
                <a:latin typeface="Consolas" panose="020B0609020204030204" pitchFamily="49" charset="0"/>
              </a:rPr>
              <a:t>= &amp;</a:t>
            </a:r>
            <a:r>
              <a:rPr lang="en-US" sz="2400" smtClean="0">
                <a:solidFill>
                  <a:srgbClr val="231F20"/>
                </a:solidFill>
                <a:latin typeface="Consolas" panose="020B0609020204030204" pitchFamily="49" charset="0"/>
              </a:rPr>
              <a:t>x;</a:t>
            </a:r>
          </a:p>
          <a:p>
            <a:pPr>
              <a:lnSpc>
                <a:spcPct val="100000"/>
              </a:lnSpc>
            </a:pPr>
            <a:r>
              <a:rPr lang="en-US" sz="2400" smtClean="0">
                <a:solidFill>
                  <a:srgbClr val="231F20"/>
                </a:solidFill>
                <a:latin typeface="Consolas" panose="020B0609020204030204" pitchFamily="49" charset="0"/>
              </a:rPr>
              <a:t>cout </a:t>
            </a:r>
            <a:r>
              <a:rPr lang="en-US" sz="2400">
                <a:solidFill>
                  <a:srgbClr val="231F20"/>
                </a:solidFill>
                <a:latin typeface="Consolas" panose="020B0609020204030204" pitchFamily="49" charset="0"/>
              </a:rPr>
              <a:t>&lt;&lt; *p &lt;&lt; endl</a:t>
            </a:r>
            <a:r>
              <a:rPr lang="en-US" sz="2400" smtClean="0">
                <a:solidFill>
                  <a:srgbClr val="231F20"/>
                </a:solidFill>
                <a:latin typeface="Consolas" panose="020B0609020204030204" pitchFamily="49" charset="0"/>
              </a:rPr>
              <a:t>;</a:t>
            </a:r>
          </a:p>
          <a:p>
            <a:pPr>
              <a:lnSpc>
                <a:spcPct val="100000"/>
              </a:lnSpc>
            </a:pPr>
            <a:r>
              <a:rPr lang="en-US" sz="2400" smtClean="0">
                <a:solidFill>
                  <a:srgbClr val="231F20"/>
                </a:solidFill>
                <a:latin typeface="Consolas" panose="020B0609020204030204" pitchFamily="49" charset="0"/>
              </a:rPr>
              <a:t>*</a:t>
            </a:r>
            <a:r>
              <a:rPr lang="en-US" sz="2400">
                <a:solidFill>
                  <a:srgbClr val="231F20"/>
                </a:solidFill>
                <a:latin typeface="Consolas" panose="020B0609020204030204" pitchFamily="49" charset="0"/>
              </a:rPr>
              <a:t>p = 55</a:t>
            </a:r>
            <a:r>
              <a:rPr lang="en-US" sz="2400" smtClean="0">
                <a:solidFill>
                  <a:srgbClr val="231F20"/>
                </a:solidFill>
                <a:latin typeface="Consolas" panose="020B0609020204030204" pitchFamily="49" charset="0"/>
              </a:rPr>
              <a:t>;</a:t>
            </a:r>
            <a:endParaRPr lang="en-US" sz="3200">
              <a:latin typeface="Consolas" panose="020B0609020204030204" pitchFamily="49" charset="0"/>
            </a:endParaRP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145</a:t>
            </a:fld>
            <a:endParaRPr lang="en-US"/>
          </a:p>
        </p:txBody>
      </p:sp>
    </p:spTree>
    <p:extLst>
      <p:ext uri="{BB962C8B-B14F-4D97-AF65-F5344CB8AC3E}">
        <p14:creationId xmlns:p14="http://schemas.microsoft.com/office/powerpoint/2010/main" val="1500676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Initializing Pointer </a:t>
            </a:r>
            <a:r>
              <a:rPr lang="en-US" smtClean="0"/>
              <a:t>Variable (p. 792)</a:t>
            </a:r>
            <a:endParaRPr lang="en-US"/>
          </a:p>
        </p:txBody>
      </p:sp>
      <p:sp>
        <p:nvSpPr>
          <p:cNvPr id="3" name="내용 개체 틀 2"/>
          <p:cNvSpPr>
            <a:spLocks noGrp="1"/>
          </p:cNvSpPr>
          <p:nvPr>
            <p:ph idx="1"/>
          </p:nvPr>
        </p:nvSpPr>
        <p:spPr/>
        <p:txBody>
          <a:bodyPr>
            <a:normAutofit/>
          </a:bodyPr>
          <a:lstStyle/>
          <a:p>
            <a:pPr>
              <a:lnSpc>
                <a:spcPct val="120000"/>
              </a:lnSpc>
            </a:pPr>
            <a:r>
              <a:rPr lang="en-US" smtClean="0">
                <a:solidFill>
                  <a:srgbClr val="231F20"/>
                </a:solidFill>
              </a:rPr>
              <a:t>Pointer </a:t>
            </a:r>
            <a:r>
              <a:rPr lang="en-US">
                <a:solidFill>
                  <a:srgbClr val="231F20"/>
                </a:solidFill>
              </a:rPr>
              <a:t>variables are </a:t>
            </a:r>
            <a:r>
              <a:rPr lang="en-US" smtClean="0">
                <a:solidFill>
                  <a:srgbClr val="231F20"/>
                </a:solidFill>
              </a:rPr>
              <a:t>initialized using </a:t>
            </a:r>
            <a:r>
              <a:rPr lang="en-US">
                <a:solidFill>
                  <a:srgbClr val="231F20"/>
                </a:solidFill>
              </a:rPr>
              <a:t>the constant value </a:t>
            </a:r>
            <a:r>
              <a:rPr lang="en-US" sz="2000">
                <a:solidFill>
                  <a:srgbClr val="231F20"/>
                </a:solidFill>
                <a:latin typeface="Consolas" panose="020B0609020204030204" pitchFamily="49" charset="0"/>
              </a:rPr>
              <a:t>0</a:t>
            </a:r>
            <a:r>
              <a:rPr lang="en-US">
                <a:solidFill>
                  <a:srgbClr val="231F20"/>
                </a:solidFill>
              </a:rPr>
              <a:t>, called the null </a:t>
            </a:r>
            <a:r>
              <a:rPr lang="en-US" smtClean="0">
                <a:solidFill>
                  <a:srgbClr val="231F20"/>
                </a:solidFill>
              </a:rPr>
              <a:t>pointer.</a:t>
            </a:r>
          </a:p>
          <a:p>
            <a:pPr>
              <a:lnSpc>
                <a:spcPct val="120000"/>
              </a:lnSpc>
            </a:pPr>
            <a:r>
              <a:rPr lang="en-US" smtClean="0">
                <a:solidFill>
                  <a:srgbClr val="231F20"/>
                </a:solidFill>
              </a:rPr>
              <a:t>The </a:t>
            </a:r>
            <a:r>
              <a:rPr lang="en-US">
                <a:solidFill>
                  <a:srgbClr val="231F20"/>
                </a:solidFill>
              </a:rPr>
              <a:t>following two statements are equivalent:</a:t>
            </a:r>
            <a:br>
              <a:rPr lang="en-US">
                <a:solidFill>
                  <a:srgbClr val="231F20"/>
                </a:solidFill>
              </a:rPr>
            </a:br>
            <a:r>
              <a:rPr lang="en-US" sz="2000">
                <a:solidFill>
                  <a:srgbClr val="231F20"/>
                </a:solidFill>
                <a:latin typeface="Consolas" panose="020B0609020204030204" pitchFamily="49" charset="0"/>
              </a:rPr>
              <a:t>p = NULL;</a:t>
            </a:r>
            <a:br>
              <a:rPr lang="en-US" sz="2000">
                <a:solidFill>
                  <a:srgbClr val="231F20"/>
                </a:solidFill>
                <a:latin typeface="Consolas" panose="020B0609020204030204" pitchFamily="49" charset="0"/>
              </a:rPr>
            </a:br>
            <a:r>
              <a:rPr lang="en-US" sz="2000">
                <a:solidFill>
                  <a:srgbClr val="231F20"/>
                </a:solidFill>
                <a:latin typeface="Consolas" panose="020B0609020204030204" pitchFamily="49" charset="0"/>
              </a:rPr>
              <a:t>p = </a:t>
            </a:r>
            <a:r>
              <a:rPr lang="en-US" sz="2000" smtClean="0">
                <a:solidFill>
                  <a:srgbClr val="231F20"/>
                </a:solidFill>
                <a:latin typeface="Consolas" panose="020B0609020204030204" pitchFamily="49" charset="0"/>
              </a:rPr>
              <a:t>0;</a:t>
            </a:r>
            <a:r>
              <a:rPr lang="en-US"/>
              <a:t/>
            </a:r>
            <a:br>
              <a:rPr lang="en-US"/>
            </a:b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146</a:t>
            </a:fld>
            <a:endParaRPr lang="en-US"/>
          </a:p>
        </p:txBody>
      </p:sp>
    </p:spTree>
    <p:extLst>
      <p:ext uri="{BB962C8B-B14F-4D97-AF65-F5344CB8AC3E}">
        <p14:creationId xmlns:p14="http://schemas.microsoft.com/office/powerpoint/2010/main" val="16090408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Operator new (p. 792)</a:t>
            </a:r>
            <a:endParaRPr lang="en-US"/>
          </a:p>
        </p:txBody>
      </p:sp>
      <p:sp>
        <p:nvSpPr>
          <p:cNvPr id="3" name="내용 개체 틀 2"/>
          <p:cNvSpPr>
            <a:spLocks noGrp="1"/>
          </p:cNvSpPr>
          <p:nvPr>
            <p:ph idx="1"/>
          </p:nvPr>
        </p:nvSpPr>
        <p:spPr/>
        <p:txBody>
          <a:bodyPr>
            <a:normAutofit fontScale="92500" lnSpcReduction="20000"/>
          </a:bodyPr>
          <a:lstStyle/>
          <a:p>
            <a:r>
              <a:rPr lang="en-US"/>
              <a:t>The operator </a:t>
            </a:r>
            <a:r>
              <a:rPr lang="en-US" smtClean="0"/>
              <a:t>new</a:t>
            </a:r>
          </a:p>
          <a:p>
            <a:pPr lvl="1"/>
            <a:r>
              <a:rPr lang="en-US" smtClean="0"/>
              <a:t>allocate </a:t>
            </a:r>
            <a:r>
              <a:rPr lang="en-US"/>
              <a:t>a single </a:t>
            </a:r>
            <a:r>
              <a:rPr lang="en-US" smtClean="0"/>
              <a:t>variable.</a:t>
            </a:r>
          </a:p>
          <a:p>
            <a:pPr lvl="1"/>
            <a:r>
              <a:rPr lang="en-US" smtClean="0"/>
              <a:t>allocate an </a:t>
            </a:r>
            <a:r>
              <a:rPr lang="en-US"/>
              <a:t>array of </a:t>
            </a:r>
            <a:r>
              <a:rPr lang="en-US" smtClean="0"/>
              <a:t>variables.</a:t>
            </a:r>
          </a:p>
          <a:p>
            <a:r>
              <a:rPr lang="en-US" smtClean="0"/>
              <a:t>Syntax</a:t>
            </a:r>
          </a:p>
          <a:p>
            <a:pPr lvl="1"/>
            <a:r>
              <a:rPr lang="en-US" smtClean="0">
                <a:latin typeface="Consolas" panose="020B0609020204030204" pitchFamily="49" charset="0"/>
              </a:rPr>
              <a:t>new Type ;</a:t>
            </a:r>
          </a:p>
          <a:p>
            <a:pPr lvl="1"/>
            <a:r>
              <a:rPr lang="en-US" smtClean="0">
                <a:latin typeface="Consolas" panose="020B0609020204030204" pitchFamily="49" charset="0"/>
              </a:rPr>
              <a:t>new Type[ len ];</a:t>
            </a:r>
            <a:endParaRPr lang="en-US">
              <a:latin typeface="Consolas" panose="020B0609020204030204" pitchFamily="49" charset="0"/>
            </a:endParaRPr>
          </a:p>
          <a:p>
            <a:r>
              <a:rPr lang="en-US"/>
              <a:t>The operator new </a:t>
            </a:r>
            <a:endParaRPr lang="en-US" smtClean="0"/>
          </a:p>
          <a:p>
            <a:pPr lvl="1"/>
            <a:r>
              <a:rPr lang="en-US" smtClean="0"/>
              <a:t>allocates of </a:t>
            </a:r>
            <a:r>
              <a:rPr lang="en-US"/>
              <a:t>the designated </a:t>
            </a:r>
            <a:r>
              <a:rPr lang="en-US" smtClean="0"/>
              <a:t>type.</a:t>
            </a:r>
          </a:p>
          <a:p>
            <a:pPr lvl="1"/>
            <a:r>
              <a:rPr lang="en-US" smtClean="0"/>
              <a:t>returns a pointer </a:t>
            </a:r>
            <a:r>
              <a:rPr lang="en-US"/>
              <a:t>to </a:t>
            </a:r>
            <a:r>
              <a:rPr lang="en-US" smtClean="0"/>
              <a:t>it.</a:t>
            </a:r>
          </a:p>
          <a:p>
            <a:pPr lvl="1"/>
            <a:r>
              <a:rPr lang="en-US"/>
              <a:t>T</a:t>
            </a:r>
            <a:r>
              <a:rPr lang="en-US" smtClean="0"/>
              <a:t>he allocated memory </a:t>
            </a:r>
            <a:r>
              <a:rPr lang="en-US"/>
              <a:t>is uninitialized</a:t>
            </a:r>
            <a:r>
              <a:rPr lang="en-US" smtClean="0"/>
              <a:t>.</a:t>
            </a:r>
          </a:p>
          <a:p>
            <a:r>
              <a:rPr lang="en-US" smtClean="0"/>
              <a:t>Ex</a:t>
            </a:r>
          </a:p>
          <a:p>
            <a:pPr lvl="1"/>
            <a:r>
              <a:rPr lang="en-US" smtClean="0">
                <a:latin typeface="Consolas" panose="020B0609020204030204" pitchFamily="49" charset="0"/>
              </a:rPr>
              <a:t>int * p = 0;</a:t>
            </a:r>
          </a:p>
          <a:p>
            <a:pPr lvl="1"/>
            <a:r>
              <a:rPr lang="en-US" smtClean="0">
                <a:latin typeface="Consolas" panose="020B0609020204030204" pitchFamily="49" charset="0"/>
              </a:rPr>
              <a:t>p = new int ;</a:t>
            </a:r>
          </a:p>
          <a:p>
            <a:pPr lvl="1"/>
            <a:r>
              <a:rPr lang="en-US" smtClean="0">
                <a:latin typeface="Consolas" panose="020B0609020204030204" pitchFamily="49" charset="0"/>
              </a:rPr>
              <a:t>p = new int [16];</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147</a:t>
            </a:fld>
            <a:endParaRPr lang="en-US"/>
          </a:p>
        </p:txBody>
      </p:sp>
    </p:spTree>
    <p:extLst>
      <p:ext uri="{BB962C8B-B14F-4D97-AF65-F5344CB8AC3E}">
        <p14:creationId xmlns:p14="http://schemas.microsoft.com/office/powerpoint/2010/main" val="25114693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Operator delete (p. 794)</a:t>
            </a:r>
            <a:endParaRPr lang="en-US"/>
          </a:p>
        </p:txBody>
      </p:sp>
      <p:sp>
        <p:nvSpPr>
          <p:cNvPr id="3" name="내용 개체 틀 2"/>
          <p:cNvSpPr>
            <a:spLocks noGrp="1"/>
          </p:cNvSpPr>
          <p:nvPr>
            <p:ph idx="1"/>
          </p:nvPr>
        </p:nvSpPr>
        <p:spPr/>
        <p:txBody>
          <a:bodyPr/>
          <a:lstStyle/>
          <a:p>
            <a:r>
              <a:rPr lang="en-US"/>
              <a:t>When a dynamic variable is </a:t>
            </a:r>
            <a:r>
              <a:rPr lang="en-US" smtClean="0"/>
              <a:t>no longer </a:t>
            </a:r>
            <a:r>
              <a:rPr lang="en-US"/>
              <a:t>needed, it </a:t>
            </a:r>
            <a:r>
              <a:rPr lang="en-US" smtClean="0"/>
              <a:t>can deallocated.</a:t>
            </a:r>
          </a:p>
          <a:p>
            <a:r>
              <a:rPr lang="en-US" smtClean="0"/>
              <a:t>The operator </a:t>
            </a:r>
            <a:r>
              <a:rPr lang="en-US" i="1"/>
              <a:t>delete</a:t>
            </a:r>
            <a:r>
              <a:rPr lang="en-US"/>
              <a:t> is used to destroy dynamic </a:t>
            </a:r>
            <a:r>
              <a:rPr lang="en-US" smtClean="0"/>
              <a:t>variables.</a:t>
            </a:r>
          </a:p>
          <a:p>
            <a:r>
              <a:rPr lang="en-US"/>
              <a:t>Syntax</a:t>
            </a:r>
          </a:p>
          <a:p>
            <a:pPr lvl="1"/>
            <a:r>
              <a:rPr lang="en-US" smtClean="0">
                <a:latin typeface="Consolas" panose="020B0609020204030204" pitchFamily="49" charset="0"/>
              </a:rPr>
              <a:t>delete variable </a:t>
            </a:r>
            <a:r>
              <a:rPr lang="en-US">
                <a:latin typeface="Consolas" panose="020B0609020204030204" pitchFamily="49" charset="0"/>
              </a:rPr>
              <a:t>;</a:t>
            </a:r>
          </a:p>
          <a:p>
            <a:pPr lvl="1"/>
            <a:r>
              <a:rPr lang="en-US" smtClean="0">
                <a:latin typeface="Consolas" panose="020B0609020204030204" pitchFamily="49" charset="0"/>
              </a:rPr>
              <a:t>delete [] variables ;</a:t>
            </a:r>
            <a:r>
              <a:rPr lang="en-US"/>
              <a:t/>
            </a:r>
            <a:br>
              <a:rPr lang="en-US"/>
            </a:br>
            <a:r>
              <a:rPr lang="en-US"/>
              <a:t/>
            </a:r>
            <a:br>
              <a:rPr lang="en-US"/>
            </a:b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148</a:t>
            </a:fld>
            <a:endParaRPr lang="en-US"/>
          </a:p>
        </p:txBody>
      </p:sp>
    </p:spTree>
    <p:extLst>
      <p:ext uri="{BB962C8B-B14F-4D97-AF65-F5344CB8AC3E}">
        <p14:creationId xmlns:p14="http://schemas.microsoft.com/office/powerpoint/2010/main" val="7559224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t>Operations on Pointer </a:t>
            </a:r>
            <a:r>
              <a:rPr lang="en-US" smtClean="0"/>
              <a:t>Variables (p. 798)</a:t>
            </a:r>
            <a:endParaRPr lang="en-US"/>
          </a:p>
        </p:txBody>
      </p:sp>
      <p:sp>
        <p:nvSpPr>
          <p:cNvPr id="3" name="내용 개체 틀 2"/>
          <p:cNvSpPr>
            <a:spLocks noGrp="1"/>
          </p:cNvSpPr>
          <p:nvPr>
            <p:ph idx="1"/>
          </p:nvPr>
        </p:nvSpPr>
        <p:spPr/>
        <p:txBody>
          <a:bodyPr>
            <a:normAutofit/>
          </a:bodyPr>
          <a:lstStyle/>
          <a:p>
            <a:r>
              <a:rPr lang="en-US"/>
              <a:t>The </a:t>
            </a:r>
            <a:r>
              <a:rPr lang="en-US" smtClean="0"/>
              <a:t>pointer operations</a:t>
            </a:r>
          </a:p>
          <a:p>
            <a:pPr lvl="1"/>
            <a:r>
              <a:rPr lang="en-US" smtClean="0"/>
              <a:t>assignment opration</a:t>
            </a:r>
          </a:p>
          <a:p>
            <a:pPr lvl="1"/>
            <a:r>
              <a:rPr lang="en-US" smtClean="0"/>
              <a:t>relational operation</a:t>
            </a:r>
          </a:p>
          <a:p>
            <a:pPr lvl="1"/>
            <a:r>
              <a:rPr lang="en-US" smtClean="0"/>
              <a:t>arithmetic operations</a:t>
            </a:r>
          </a:p>
          <a:p>
            <a:r>
              <a:rPr lang="en-US" smtClean="0"/>
              <a:t>The integer pointer p increased by </a:t>
            </a:r>
            <a:r>
              <a:rPr lang="en-US"/>
              <a:t>4 </a:t>
            </a:r>
            <a:r>
              <a:rPr lang="en-US" smtClean="0"/>
              <a:t>bytes.</a:t>
            </a:r>
          </a:p>
          <a:p>
            <a:pPr lvl="1"/>
            <a:r>
              <a:rPr lang="en-US" smtClean="0">
                <a:latin typeface="Consolas" panose="020B0609020204030204" pitchFamily="49" charset="0"/>
              </a:rPr>
              <a:t>int * i;</a:t>
            </a:r>
          </a:p>
          <a:p>
            <a:pPr lvl="1"/>
            <a:r>
              <a:rPr lang="en-US" smtClean="0">
                <a:latin typeface="Consolas" panose="020B0609020204030204" pitchFamily="49" charset="0"/>
              </a:rPr>
              <a:t>i ++; </a:t>
            </a:r>
          </a:p>
          <a:p>
            <a:r>
              <a:rPr lang="en-US"/>
              <a:t>The </a:t>
            </a:r>
            <a:r>
              <a:rPr lang="en-US" smtClean="0"/>
              <a:t>double </a:t>
            </a:r>
            <a:r>
              <a:rPr lang="en-US"/>
              <a:t>pointer </a:t>
            </a:r>
            <a:r>
              <a:rPr lang="en-US" smtClean="0"/>
              <a:t>d </a:t>
            </a:r>
            <a:r>
              <a:rPr lang="en-US"/>
              <a:t>increased by 4 bytes.</a:t>
            </a:r>
          </a:p>
          <a:p>
            <a:pPr lvl="1"/>
            <a:r>
              <a:rPr lang="en-US">
                <a:latin typeface="Consolas" panose="020B0609020204030204" pitchFamily="49" charset="0"/>
              </a:rPr>
              <a:t>int * </a:t>
            </a:r>
            <a:r>
              <a:rPr lang="en-US" smtClean="0">
                <a:latin typeface="Consolas" panose="020B0609020204030204" pitchFamily="49" charset="0"/>
              </a:rPr>
              <a:t>d;</a:t>
            </a:r>
            <a:endParaRPr lang="en-US">
              <a:latin typeface="Consolas" panose="020B0609020204030204" pitchFamily="49" charset="0"/>
            </a:endParaRPr>
          </a:p>
          <a:p>
            <a:pPr lvl="1"/>
            <a:r>
              <a:rPr lang="en-US" smtClean="0">
                <a:latin typeface="Consolas" panose="020B0609020204030204" pitchFamily="49" charset="0"/>
              </a:rPr>
              <a:t>d ++; </a:t>
            </a:r>
            <a:r>
              <a:rPr lang="en-US"/>
              <a:t/>
            </a:r>
            <a:br>
              <a:rPr lang="en-US"/>
            </a:b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149</a:t>
            </a:fld>
            <a:endParaRPr lang="en-US"/>
          </a:p>
        </p:txBody>
      </p:sp>
    </p:spTree>
    <p:extLst>
      <p:ext uri="{BB962C8B-B14F-4D97-AF65-F5344CB8AC3E}">
        <p14:creationId xmlns:p14="http://schemas.microsoft.com/office/powerpoint/2010/main" val="4870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_</a:t>
            </a:r>
            <a:r>
              <a:rPr lang="en-US" err="1" smtClean="0"/>
              <a:t>getch</a:t>
            </a:r>
            <a:r>
              <a:rPr lang="en-US" smtClean="0"/>
              <a:t>( )</a:t>
            </a:r>
            <a:endParaRPr lang="en-US"/>
          </a:p>
        </p:txBody>
      </p:sp>
      <p:sp>
        <p:nvSpPr>
          <p:cNvPr id="4" name="날짜 개체 틀 3"/>
          <p:cNvSpPr>
            <a:spLocks noGrp="1"/>
          </p:cNvSpPr>
          <p:nvPr>
            <p:ph type="dt" sz="half" idx="10"/>
          </p:nvPr>
        </p:nvSpPr>
        <p:spPr/>
        <p:txBody>
          <a:bodyPr/>
          <a:lstStyle/>
          <a:p>
            <a:fld id="{6B317D48-2FA5-4A8F-B831-5CED0B1F418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sp>
        <p:nvSpPr>
          <p:cNvPr id="15" name="내용 개체 틀 14"/>
          <p:cNvSpPr>
            <a:spLocks noGrp="1"/>
          </p:cNvSpPr>
          <p:nvPr>
            <p:ph idx="1"/>
          </p:nvPr>
        </p:nvSpPr>
        <p:spPr>
          <a:xfrm>
            <a:off x="681037" y="1330086"/>
            <a:ext cx="8543925" cy="4921692"/>
          </a:xfrm>
        </p:spPr>
        <p:txBody>
          <a:bodyPr>
            <a:noAutofit/>
          </a:bodyPr>
          <a:lstStyle/>
          <a:p>
            <a:pPr marL="171450" lvl="0" indent="-171450">
              <a:lnSpc>
                <a:spcPct val="100000"/>
              </a:lnSpc>
              <a:buFont typeface="Arial" panose="020B0604020202020204" pitchFamily="34" charset="0"/>
              <a:buChar char="•"/>
            </a:pPr>
            <a:r>
              <a:rPr lang="ko-KR" altLang="en-US" sz="1600">
                <a:solidFill>
                  <a:srgbClr val="000000"/>
                </a:solidFill>
                <a:latin typeface="+mn-ea"/>
                <a:ea typeface="+mn-ea"/>
                <a:cs typeface="Segoe UI" panose="020B0502040204020203" pitchFamily="34" charset="0"/>
              </a:rPr>
              <a:t>출처</a:t>
            </a:r>
            <a:r>
              <a:rPr lang="en-US" altLang="ko-KR" sz="1600">
                <a:solidFill>
                  <a:srgbClr val="000000"/>
                </a:solidFill>
                <a:latin typeface="+mn-ea"/>
                <a:ea typeface="+mn-ea"/>
                <a:cs typeface="Segoe UI" panose="020B0502040204020203" pitchFamily="34" charset="0"/>
              </a:rPr>
              <a:t>:  https://docs.microsoft.com/en-us/cpp/c-runtime-library/reference/getch-getwch</a:t>
            </a: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1000">
              <a:solidFill>
                <a:srgbClr val="000000"/>
              </a:solidFill>
              <a:latin typeface="+mn-ea"/>
              <a:ea typeface="+mn-ea"/>
              <a:cs typeface="Segoe UI" panose="020B0502040204020203" pitchFamily="34" charset="0"/>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800">
                <a:solidFill>
                  <a:srgbClr val="000000"/>
                </a:solidFill>
                <a:latin typeface="+mn-ea"/>
                <a:ea typeface="+mn-ea"/>
                <a:cs typeface="Segoe UI" panose="020B0502040204020203" pitchFamily="34" charset="0"/>
              </a:rPr>
              <a:t>Gets a character from the console without echo</a:t>
            </a:r>
            <a:r>
              <a:rPr lang="en-US" altLang="en-US" sz="1800" smtClean="0">
                <a:solidFill>
                  <a:srgbClr val="000000"/>
                </a:solidFill>
                <a:latin typeface="+mn-ea"/>
                <a:ea typeface="+mn-ea"/>
                <a:cs typeface="Segoe UI" panose="020B0502040204020203" pitchFamily="34" charset="0"/>
              </a:rPr>
              <a:t>.</a:t>
            </a: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900">
              <a:solidFill>
                <a:srgbClr val="000000"/>
              </a:solidFill>
              <a:latin typeface="+mn-ea"/>
              <a:ea typeface="+mn-ea"/>
              <a:cs typeface="Segoe UI" panose="020B0502040204020203" pitchFamily="34" charset="0"/>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2400">
                <a:solidFill>
                  <a:srgbClr val="000000"/>
                </a:solidFill>
                <a:latin typeface="+mn-ea"/>
                <a:ea typeface="+mn-ea"/>
                <a:cs typeface="Segoe UI" panose="020B0502040204020203" pitchFamily="34" charset="0"/>
              </a:rPr>
              <a:t>Syntax</a:t>
            </a:r>
            <a:endParaRPr lang="en-US" altLang="en-US" sz="800">
              <a:latin typeface="+mn-ea"/>
              <a:ea typeface="+mn-ea"/>
            </a:endParaRPr>
          </a:p>
          <a:p>
            <a:pPr lvl="1"/>
            <a:r>
              <a:rPr lang="en-US" altLang="en-US" sz="1100">
                <a:solidFill>
                  <a:srgbClr val="000000"/>
                </a:solidFill>
                <a:latin typeface="+mn-ea"/>
                <a:ea typeface="+mn-ea"/>
                <a:cs typeface="Courier New" panose="02070309020205020404" pitchFamily="49" charset="0"/>
              </a:rPr>
              <a:t>int _</a:t>
            </a:r>
            <a:r>
              <a:rPr lang="en-US" altLang="en-US" sz="1100" err="1">
                <a:solidFill>
                  <a:srgbClr val="000000"/>
                </a:solidFill>
                <a:latin typeface="+mn-ea"/>
                <a:ea typeface="+mn-ea"/>
                <a:cs typeface="Courier New" panose="02070309020205020404" pitchFamily="49" charset="0"/>
              </a:rPr>
              <a:t>getch</a:t>
            </a:r>
            <a:r>
              <a:rPr lang="en-US" altLang="en-US" sz="1100">
                <a:solidFill>
                  <a:srgbClr val="000000"/>
                </a:solidFill>
                <a:latin typeface="+mn-ea"/>
                <a:ea typeface="+mn-ea"/>
                <a:cs typeface="Courier New" panose="02070309020205020404" pitchFamily="49" charset="0"/>
              </a:rPr>
              <a:t>( void ); </a:t>
            </a:r>
            <a:endParaRPr lang="en-US" altLang="en-US" sz="800">
              <a:latin typeface="+mn-ea"/>
              <a:ea typeface="+mn-ea"/>
            </a:endParaRPr>
          </a:p>
          <a:p>
            <a:pPr lvl="1"/>
            <a:r>
              <a:rPr lang="en-US" altLang="en-US" sz="1100" err="1">
                <a:solidFill>
                  <a:srgbClr val="000000"/>
                </a:solidFill>
                <a:latin typeface="+mn-ea"/>
                <a:ea typeface="+mn-ea"/>
                <a:cs typeface="Courier New" panose="02070309020205020404" pitchFamily="49" charset="0"/>
              </a:rPr>
              <a:t>wint_t</a:t>
            </a:r>
            <a:r>
              <a:rPr lang="en-US" altLang="en-US" sz="1100">
                <a:solidFill>
                  <a:srgbClr val="000000"/>
                </a:solidFill>
                <a:latin typeface="+mn-ea"/>
                <a:ea typeface="+mn-ea"/>
                <a:cs typeface="Courier New" panose="02070309020205020404" pitchFamily="49" charset="0"/>
              </a:rPr>
              <a:t> _</a:t>
            </a:r>
            <a:r>
              <a:rPr lang="en-US" altLang="en-US" sz="1100" err="1">
                <a:solidFill>
                  <a:srgbClr val="000000"/>
                </a:solidFill>
                <a:latin typeface="+mn-ea"/>
                <a:ea typeface="+mn-ea"/>
                <a:cs typeface="Courier New" panose="02070309020205020404" pitchFamily="49" charset="0"/>
              </a:rPr>
              <a:t>getwch</a:t>
            </a:r>
            <a:r>
              <a:rPr lang="en-US" altLang="en-US" sz="1100">
                <a:solidFill>
                  <a:srgbClr val="000000"/>
                </a:solidFill>
                <a:latin typeface="+mn-ea"/>
                <a:ea typeface="+mn-ea"/>
                <a:cs typeface="Courier New" panose="02070309020205020404" pitchFamily="49" charset="0"/>
              </a:rPr>
              <a:t>( void ); </a:t>
            </a:r>
            <a:endParaRPr lang="en-US" altLang="en-US" sz="800">
              <a:latin typeface="+mn-ea"/>
              <a:ea typeface="+mn-ea"/>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900">
              <a:solidFill>
                <a:srgbClr val="000000"/>
              </a:solidFill>
              <a:latin typeface="+mn-ea"/>
              <a:ea typeface="+mn-ea"/>
              <a:cs typeface="Segoe UI" panose="020B0502040204020203" pitchFamily="34" charset="0"/>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2400">
                <a:solidFill>
                  <a:srgbClr val="000000"/>
                </a:solidFill>
                <a:latin typeface="+mn-ea"/>
                <a:ea typeface="+mn-ea"/>
                <a:cs typeface="Segoe UI" panose="020B0502040204020203" pitchFamily="34" charset="0"/>
              </a:rPr>
              <a:t>Return Value</a:t>
            </a:r>
            <a:endParaRPr lang="en-US" altLang="en-US" sz="800">
              <a:latin typeface="+mn-ea"/>
              <a:ea typeface="+mn-ea"/>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a:solidFill>
                  <a:srgbClr val="000000"/>
                </a:solidFill>
                <a:latin typeface="+mn-ea"/>
                <a:ea typeface="+mn-ea"/>
                <a:cs typeface="Segoe UI" panose="020B0502040204020203" pitchFamily="34" charset="0"/>
              </a:rPr>
              <a:t>	Returns the character read. There is no error return</a:t>
            </a:r>
            <a:r>
              <a:rPr lang="en-US" altLang="en-US" sz="1600" smtClean="0">
                <a:solidFill>
                  <a:srgbClr val="000000"/>
                </a:solidFill>
                <a:latin typeface="+mn-ea"/>
                <a:ea typeface="+mn-ea"/>
                <a:cs typeface="Segoe UI" panose="020B0502040204020203" pitchFamily="34" charset="0"/>
              </a:rPr>
              <a:t>.</a:t>
            </a: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800">
              <a:latin typeface="+mn-ea"/>
              <a:ea typeface="+mn-ea"/>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2400">
                <a:solidFill>
                  <a:srgbClr val="000000"/>
                </a:solidFill>
                <a:latin typeface="+mn-ea"/>
                <a:ea typeface="+mn-ea"/>
                <a:cs typeface="Segoe UI" panose="020B0502040204020203" pitchFamily="34" charset="0"/>
              </a:rPr>
              <a:t>Remarks</a:t>
            </a:r>
            <a:endParaRPr lang="en-US" altLang="en-US" sz="800">
              <a:latin typeface="+mn-ea"/>
              <a:ea typeface="+mn-ea"/>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a:solidFill>
                  <a:srgbClr val="000000"/>
                </a:solidFill>
                <a:latin typeface="+mn-ea"/>
                <a:ea typeface="+mn-ea"/>
                <a:cs typeface="Segoe UI" panose="020B0502040204020203" pitchFamily="34" charset="0"/>
              </a:rPr>
              <a:t>	The </a:t>
            </a:r>
            <a:r>
              <a:rPr lang="en-US" altLang="en-US" sz="1100">
                <a:solidFill>
                  <a:srgbClr val="000000"/>
                </a:solidFill>
                <a:latin typeface="+mn-ea"/>
                <a:ea typeface="+mn-ea"/>
                <a:cs typeface="Courier New" panose="02070309020205020404" pitchFamily="49" charset="0"/>
              </a:rPr>
              <a:t>_</a:t>
            </a:r>
            <a:r>
              <a:rPr lang="en-US" altLang="en-US" sz="1100" err="1">
                <a:solidFill>
                  <a:srgbClr val="000000"/>
                </a:solidFill>
                <a:latin typeface="+mn-ea"/>
                <a:ea typeface="+mn-ea"/>
                <a:cs typeface="Courier New" panose="02070309020205020404" pitchFamily="49" charset="0"/>
              </a:rPr>
              <a:t>getch</a:t>
            </a:r>
            <a:r>
              <a:rPr lang="en-US" altLang="en-US" sz="1600">
                <a:solidFill>
                  <a:srgbClr val="000000"/>
                </a:solidFill>
                <a:latin typeface="+mn-ea"/>
                <a:ea typeface="+mn-ea"/>
                <a:cs typeface="Segoe UI" panose="020B0502040204020203" pitchFamily="34" charset="0"/>
              </a:rPr>
              <a:t> and </a:t>
            </a:r>
            <a:r>
              <a:rPr lang="en-US" altLang="en-US" sz="1100">
                <a:solidFill>
                  <a:srgbClr val="000000"/>
                </a:solidFill>
                <a:latin typeface="+mn-ea"/>
                <a:ea typeface="+mn-ea"/>
                <a:cs typeface="Courier New" panose="02070309020205020404" pitchFamily="49" charset="0"/>
              </a:rPr>
              <a:t>_</a:t>
            </a:r>
            <a:r>
              <a:rPr lang="en-US" altLang="en-US" sz="1100" err="1">
                <a:solidFill>
                  <a:srgbClr val="000000"/>
                </a:solidFill>
                <a:latin typeface="+mn-ea"/>
                <a:ea typeface="+mn-ea"/>
                <a:cs typeface="Courier New" panose="02070309020205020404" pitchFamily="49" charset="0"/>
              </a:rPr>
              <a:t>getwch</a:t>
            </a:r>
            <a:r>
              <a:rPr lang="en-US" altLang="en-US" sz="1600">
                <a:solidFill>
                  <a:srgbClr val="000000"/>
                </a:solidFill>
                <a:latin typeface="+mn-ea"/>
                <a:ea typeface="+mn-ea"/>
                <a:cs typeface="Segoe UI" panose="020B0502040204020203" pitchFamily="34" charset="0"/>
              </a:rPr>
              <a:t> functions read a single character from the console without echoing the character. None of these functions can be used to read CTRL+C. When reading a function key or an arrow key, each function must be called twice; the first call returns 0 or 0xE0, and the second call returns the actual key code</a:t>
            </a:r>
            <a:r>
              <a:rPr lang="en-US" altLang="en-US" sz="1600" smtClean="0">
                <a:solidFill>
                  <a:srgbClr val="000000"/>
                </a:solidFill>
                <a:latin typeface="+mn-ea"/>
                <a:ea typeface="+mn-ea"/>
                <a:cs typeface="Segoe UI" panose="020B0502040204020203" pitchFamily="34" charset="0"/>
              </a:rPr>
              <a:t>.</a:t>
            </a: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900">
              <a:latin typeface="+mn-ea"/>
              <a:ea typeface="+mn-ea"/>
            </a:endParaRP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2400" smtClean="0">
                <a:solidFill>
                  <a:srgbClr val="000000"/>
                </a:solidFill>
                <a:latin typeface="+mn-ea"/>
                <a:ea typeface="+mn-ea"/>
                <a:cs typeface="Segoe UI" panose="020B0502040204020203" pitchFamily="34" charset="0"/>
              </a:rPr>
              <a:t>Requirements</a:t>
            </a:r>
          </a:p>
          <a:p>
            <a:pPr marL="0" lvl="0" indent="0" eaLnBrk="0" fontAlgn="base" hangingPunct="0">
              <a:lnSpc>
                <a:spcPct val="100000"/>
              </a:lnSpc>
              <a:spcBef>
                <a:spcPct val="0"/>
              </a:spcBef>
              <a:spcAft>
                <a:spcPct val="0"/>
              </a:spcAft>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2400">
                <a:solidFill>
                  <a:srgbClr val="000000"/>
                </a:solidFill>
                <a:latin typeface="+mn-ea"/>
                <a:ea typeface="+mn-ea"/>
                <a:cs typeface="Segoe UI" panose="020B0502040204020203" pitchFamily="34" charset="0"/>
              </a:rPr>
              <a:t>	</a:t>
            </a:r>
            <a:r>
              <a:rPr lang="en-US" altLang="en-US" sz="1600">
                <a:solidFill>
                  <a:srgbClr val="000000"/>
                </a:solidFill>
                <a:latin typeface="+mn-ea"/>
                <a:ea typeface="+mn-ea"/>
                <a:cs typeface="Segoe UI" panose="020B0502040204020203" pitchFamily="34" charset="0"/>
              </a:rPr>
              <a:t>#include &lt;</a:t>
            </a:r>
            <a:r>
              <a:rPr lang="en-US" altLang="en-US" sz="1600" err="1">
                <a:solidFill>
                  <a:srgbClr val="000000"/>
                </a:solidFill>
                <a:latin typeface="+mn-ea"/>
                <a:ea typeface="+mn-ea"/>
                <a:cs typeface="Segoe UI" panose="020B0502040204020203" pitchFamily="34" charset="0"/>
              </a:rPr>
              <a:t>conio.h</a:t>
            </a:r>
            <a:r>
              <a:rPr lang="en-US" altLang="en-US" sz="1600" smtClean="0">
                <a:solidFill>
                  <a:srgbClr val="000000"/>
                </a:solidFill>
                <a:latin typeface="+mn-ea"/>
                <a:ea typeface="+mn-ea"/>
                <a:cs typeface="Segoe UI" panose="020B0502040204020203" pitchFamily="34" charset="0"/>
              </a:rPr>
              <a:t>&gt;</a:t>
            </a:r>
            <a:endParaRPr lang="en-US" sz="3600">
              <a:latin typeface="+mn-ea"/>
              <a:ea typeface="+mn-ea"/>
            </a:endParaRPr>
          </a:p>
        </p:txBody>
      </p:sp>
    </p:spTree>
    <p:extLst>
      <p:ext uri="{BB962C8B-B14F-4D97-AF65-F5344CB8AC3E}">
        <p14:creationId xmlns:p14="http://schemas.microsoft.com/office/powerpoint/2010/main" val="12426791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lstStyle/>
          <a:p>
            <a:r>
              <a:rPr lang="en-US" smtClean="0"/>
              <a:t>Class assignment Operator (p. 811)</a:t>
            </a:r>
            <a:endParaRPr lang="en-US"/>
          </a:p>
        </p:txBody>
      </p:sp>
      <p:sp>
        <p:nvSpPr>
          <p:cNvPr id="3" name="내용 개체 틀 2"/>
          <p:cNvSpPr>
            <a:spLocks noGrp="1"/>
          </p:cNvSpPr>
          <p:nvPr>
            <p:ph idx="1"/>
          </p:nvPr>
        </p:nvSpPr>
        <p:spPr>
          <a:xfrm>
            <a:off x="681038" y="1255271"/>
            <a:ext cx="8543925" cy="2724827"/>
          </a:xfrm>
        </p:spPr>
        <p:txBody>
          <a:bodyPr>
            <a:normAutofit fontScale="70000" lnSpcReduction="20000"/>
          </a:bodyPr>
          <a:lstStyle/>
          <a:p>
            <a:pPr>
              <a:lnSpc>
                <a:spcPct val="120000"/>
              </a:lnSpc>
            </a:pPr>
            <a:r>
              <a:rPr lang="en-US" smtClean="0"/>
              <a:t>The </a:t>
            </a:r>
            <a:r>
              <a:rPr lang="en-US"/>
              <a:t>limitations of the built-in assignment operators for </a:t>
            </a:r>
            <a:r>
              <a:rPr lang="en-US" smtClean="0"/>
              <a:t>classes with pointer </a:t>
            </a:r>
            <a:r>
              <a:rPr lang="en-US"/>
              <a:t>member variables</a:t>
            </a:r>
            <a:r>
              <a:rPr lang="en-US" smtClean="0"/>
              <a:t>.</a:t>
            </a:r>
          </a:p>
          <a:p>
            <a:pPr>
              <a:lnSpc>
                <a:spcPct val="120000"/>
              </a:lnSpc>
            </a:pPr>
            <a:r>
              <a:rPr lang="en-US"/>
              <a:t>To avoid this shallow copying of data for classes with a pointer</a:t>
            </a:r>
            <a:br>
              <a:rPr lang="en-US"/>
            </a:br>
            <a:r>
              <a:rPr lang="en-US"/>
              <a:t>member </a:t>
            </a:r>
            <a:r>
              <a:rPr lang="en-US" smtClean="0"/>
              <a:t>variable,</a:t>
            </a:r>
          </a:p>
          <a:p>
            <a:pPr lvl="1">
              <a:lnSpc>
                <a:spcPct val="120000"/>
              </a:lnSpc>
            </a:pPr>
            <a:r>
              <a:rPr lang="en-US" smtClean="0"/>
              <a:t>C++ extends </a:t>
            </a:r>
            <a:r>
              <a:rPr lang="en-US"/>
              <a:t>the definition of the </a:t>
            </a:r>
            <a:r>
              <a:rPr lang="en-US" smtClean="0"/>
              <a:t>assignment operator.</a:t>
            </a:r>
          </a:p>
          <a:p>
            <a:pPr lvl="1">
              <a:lnSpc>
                <a:spcPct val="120000"/>
              </a:lnSpc>
            </a:pPr>
            <a:r>
              <a:rPr lang="en-US" smtClean="0"/>
              <a:t>This </a:t>
            </a:r>
            <a:r>
              <a:rPr lang="en-US"/>
              <a:t>process is called overloading the assignment operator</a:t>
            </a:r>
            <a:r>
              <a:rPr lang="en-US" smtClean="0"/>
              <a:t>.</a:t>
            </a:r>
            <a:endParaRPr lang="en-US"/>
          </a:p>
          <a:p>
            <a:pPr>
              <a:lnSpc>
                <a:spcPct val="120000"/>
              </a:lnSpc>
            </a:pPr>
            <a:r>
              <a:rPr lang="en-US">
                <a:latin typeface="Consolas" panose="020B0609020204030204" pitchFamily="49" charset="0"/>
              </a:rPr>
              <a:t>objectTwo = objectOne</a:t>
            </a:r>
            <a:r>
              <a:rPr lang="en-US" smtClean="0">
                <a:latin typeface="Consolas" panose="020B0609020204030204" pitchFamily="49" charset="0"/>
              </a:rPr>
              <a:t>;</a:t>
            </a:r>
          </a:p>
          <a:p>
            <a:pPr>
              <a:lnSpc>
                <a:spcPct val="120000"/>
              </a:lnSpc>
            </a:pP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150</a:t>
            </a:fld>
            <a:endParaRPr lang="en-US"/>
          </a:p>
        </p:txBody>
      </p:sp>
      <p:pic>
        <p:nvPicPr>
          <p:cNvPr id="8" name="그림 7"/>
          <p:cNvPicPr>
            <a:picLocks noChangeAspect="1"/>
          </p:cNvPicPr>
          <p:nvPr/>
        </p:nvPicPr>
        <p:blipFill>
          <a:blip r:embed="rId2"/>
          <a:stretch>
            <a:fillRect/>
          </a:stretch>
        </p:blipFill>
        <p:spPr>
          <a:xfrm>
            <a:off x="5272088" y="4453148"/>
            <a:ext cx="3805237" cy="1420733"/>
          </a:xfrm>
          <a:prstGeom prst="rect">
            <a:avLst/>
          </a:prstGeom>
          <a:ln>
            <a:solidFill>
              <a:schemeClr val="accent1"/>
            </a:solidFill>
          </a:ln>
        </p:spPr>
      </p:pic>
      <p:pic>
        <p:nvPicPr>
          <p:cNvPr id="9" name="그림 8"/>
          <p:cNvPicPr>
            <a:picLocks noChangeAspect="1"/>
          </p:cNvPicPr>
          <p:nvPr/>
        </p:nvPicPr>
        <p:blipFill>
          <a:blip r:embed="rId3"/>
          <a:stretch>
            <a:fillRect/>
          </a:stretch>
        </p:blipFill>
        <p:spPr>
          <a:xfrm>
            <a:off x="890588" y="4462569"/>
            <a:ext cx="3771900" cy="1411312"/>
          </a:xfrm>
          <a:prstGeom prst="rect">
            <a:avLst/>
          </a:prstGeom>
          <a:ln>
            <a:solidFill>
              <a:schemeClr val="accent1"/>
            </a:solidFill>
          </a:ln>
        </p:spPr>
      </p:pic>
    </p:spTree>
    <p:extLst>
      <p:ext uri="{BB962C8B-B14F-4D97-AF65-F5344CB8AC3E}">
        <p14:creationId xmlns:p14="http://schemas.microsoft.com/office/powerpoint/2010/main" val="2694705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lstStyle/>
          <a:p>
            <a:r>
              <a:rPr lang="en-US" smtClean="0"/>
              <a:t>Copy Constructor (p. 812)</a:t>
            </a:r>
            <a:endParaRPr lang="en-US"/>
          </a:p>
        </p:txBody>
      </p:sp>
      <p:sp>
        <p:nvSpPr>
          <p:cNvPr id="3" name="내용 개체 틀 2"/>
          <p:cNvSpPr>
            <a:spLocks noGrp="1"/>
          </p:cNvSpPr>
          <p:nvPr>
            <p:ph idx="1"/>
          </p:nvPr>
        </p:nvSpPr>
        <p:spPr>
          <a:xfrm>
            <a:off x="681038" y="1255271"/>
            <a:ext cx="8712344" cy="4921692"/>
          </a:xfrm>
        </p:spPr>
        <p:txBody>
          <a:bodyPr>
            <a:normAutofit/>
          </a:bodyPr>
          <a:lstStyle/>
          <a:p>
            <a:pPr>
              <a:lnSpc>
                <a:spcPct val="100000"/>
              </a:lnSpc>
            </a:pPr>
            <a:r>
              <a:rPr lang="en-US" sz="2400"/>
              <a:t>When declaring a class object, you can initialize it by using the value of an existing </a:t>
            </a:r>
            <a:r>
              <a:rPr lang="en-US" sz="2400" smtClean="0"/>
              <a:t>object of </a:t>
            </a:r>
            <a:r>
              <a:rPr lang="en-US" sz="2400"/>
              <a:t>the same </a:t>
            </a:r>
            <a:r>
              <a:rPr lang="en-US" sz="2400" smtClean="0"/>
              <a:t>type.</a:t>
            </a:r>
          </a:p>
          <a:p>
            <a:pPr>
              <a:lnSpc>
                <a:spcPct val="100000"/>
              </a:lnSpc>
            </a:pPr>
            <a:r>
              <a:rPr lang="en-US" sz="2400"/>
              <a:t>The object two is initialized by using the value of object </a:t>
            </a:r>
            <a:r>
              <a:rPr lang="en-US" sz="2400" smtClean="0"/>
              <a:t>one.</a:t>
            </a:r>
          </a:p>
          <a:p>
            <a:pPr lvl="1">
              <a:lnSpc>
                <a:spcPct val="100000"/>
              </a:lnSpc>
            </a:pPr>
            <a:r>
              <a:rPr lang="en-US" sz="2000" smtClean="0">
                <a:solidFill>
                  <a:srgbClr val="00B050"/>
                </a:solidFill>
                <a:latin typeface="Consolas" panose="020B0609020204030204" pitchFamily="49" charset="0"/>
              </a:rPr>
              <a:t>ClassName two( one );</a:t>
            </a:r>
          </a:p>
          <a:p>
            <a:pPr lvl="1">
              <a:lnSpc>
                <a:spcPct val="100000"/>
              </a:lnSpc>
            </a:pPr>
            <a:r>
              <a:rPr lang="en-US" sz="2000" smtClean="0">
                <a:solidFill>
                  <a:srgbClr val="00B050"/>
                </a:solidFill>
                <a:latin typeface="Consolas" panose="020B0609020204030204" pitchFamily="49" charset="0"/>
              </a:rPr>
              <a:t>ClassName two = one ;</a:t>
            </a:r>
            <a:endParaRPr lang="en-US" sz="2000" smtClean="0">
              <a:solidFill>
                <a:srgbClr val="00B050"/>
              </a:solidFill>
            </a:endParaRPr>
          </a:p>
          <a:p>
            <a:pPr>
              <a:lnSpc>
                <a:spcPct val="100000"/>
              </a:lnSpc>
            </a:pPr>
            <a:r>
              <a:rPr lang="en-US" sz="2400"/>
              <a:t>The general </a:t>
            </a:r>
            <a:r>
              <a:rPr lang="en-US" sz="2400" smtClean="0"/>
              <a:t>syntax</a:t>
            </a:r>
          </a:p>
          <a:p>
            <a:pPr lvl="1">
              <a:lnSpc>
                <a:spcPct val="100000"/>
              </a:lnSpc>
            </a:pPr>
            <a:r>
              <a:rPr lang="en-US" sz="2000" smtClean="0">
                <a:solidFill>
                  <a:srgbClr val="FF0000"/>
                </a:solidFill>
                <a:latin typeface="Consolas" panose="020B0609020204030204" pitchFamily="49" charset="0"/>
              </a:rPr>
              <a:t>ClassName(const ClassName &amp; other);</a:t>
            </a:r>
          </a:p>
          <a:p>
            <a:pPr lvl="2">
              <a:lnSpc>
                <a:spcPct val="100000"/>
              </a:lnSpc>
            </a:pPr>
            <a:r>
              <a:rPr lang="en-US" sz="1800" smtClean="0"/>
              <a:t>The </a:t>
            </a:r>
            <a:r>
              <a:rPr lang="en-US" sz="1800"/>
              <a:t>formal parameter of the </a:t>
            </a:r>
            <a:r>
              <a:rPr lang="en-US" sz="1800" smtClean="0"/>
              <a:t>copy constructor </a:t>
            </a:r>
            <a:r>
              <a:rPr lang="en-US" sz="1800"/>
              <a:t>is a constant </a:t>
            </a:r>
            <a:r>
              <a:rPr lang="en-US" sz="1800" smtClean="0"/>
              <a:t>reference parameter</a:t>
            </a:r>
            <a:r>
              <a:rPr lang="en-US" sz="1800"/>
              <a:t>. </a:t>
            </a:r>
            <a:br>
              <a:rPr lang="en-US" sz="1800"/>
            </a:br>
            <a:endParaRPr lang="en-US" sz="1800"/>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151</a:t>
            </a:fld>
            <a:endParaRPr lang="en-US"/>
          </a:p>
        </p:txBody>
      </p:sp>
    </p:spTree>
    <p:extLst>
      <p:ext uri="{BB962C8B-B14F-4D97-AF65-F5344CB8AC3E}">
        <p14:creationId xmlns:p14="http://schemas.microsoft.com/office/powerpoint/2010/main" val="14597962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Autofit/>
          </a:bodyPr>
          <a:lstStyle/>
          <a:p>
            <a:r>
              <a:rPr lang="en-US" sz="2800" smtClean="0"/>
              <a:t>Virtual Function (p. 819)</a:t>
            </a:r>
            <a:endParaRPr lang="en-US" sz="2800"/>
          </a:p>
        </p:txBody>
      </p:sp>
      <p:sp>
        <p:nvSpPr>
          <p:cNvPr id="3" name="내용 개체 틀 2"/>
          <p:cNvSpPr>
            <a:spLocks noGrp="1"/>
          </p:cNvSpPr>
          <p:nvPr>
            <p:ph idx="1"/>
          </p:nvPr>
        </p:nvSpPr>
        <p:spPr/>
        <p:txBody>
          <a:bodyPr/>
          <a:lstStyle/>
          <a:p>
            <a:r>
              <a:rPr lang="en-US"/>
              <a:t>A virtual function is a member function that you expect to be redefined in derived </a:t>
            </a:r>
            <a:r>
              <a:rPr lang="en-US" smtClean="0"/>
              <a:t>classes.</a:t>
            </a:r>
          </a:p>
          <a:p>
            <a:r>
              <a:rPr lang="en-US" smtClean="0"/>
              <a:t>When </a:t>
            </a:r>
            <a:r>
              <a:rPr lang="en-US"/>
              <a:t>you refer to a derived class object using a pointer or a reference to the </a:t>
            </a:r>
            <a:r>
              <a:rPr lang="en-US" b="1"/>
              <a:t>base</a:t>
            </a:r>
            <a:r>
              <a:rPr lang="en-US"/>
              <a:t> class, you can call a virtual function for that object and execute the derived class's version of the function.</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152</a:t>
            </a:fld>
            <a:endParaRPr lang="en-US"/>
          </a:p>
        </p:txBody>
      </p:sp>
    </p:spTree>
    <p:extLst>
      <p:ext uri="{BB962C8B-B14F-4D97-AF65-F5344CB8AC3E}">
        <p14:creationId xmlns:p14="http://schemas.microsoft.com/office/powerpoint/2010/main" val="2984999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smtClean="0"/>
              <a:t>Virtual </a:t>
            </a:r>
            <a:r>
              <a:rPr lang="en-US"/>
              <a:t>Destructors </a:t>
            </a:r>
            <a:r>
              <a:rPr lang="en-US" smtClean="0"/>
              <a:t>(p. 826)</a:t>
            </a:r>
            <a:endParaRPr lang="en-US"/>
          </a:p>
        </p:txBody>
      </p:sp>
      <p:sp>
        <p:nvSpPr>
          <p:cNvPr id="3" name="내용 개체 틀 2"/>
          <p:cNvSpPr>
            <a:spLocks noGrp="1"/>
          </p:cNvSpPr>
          <p:nvPr>
            <p:ph idx="1"/>
          </p:nvPr>
        </p:nvSpPr>
        <p:spPr/>
        <p:txBody>
          <a:bodyPr>
            <a:normAutofit/>
          </a:bodyPr>
          <a:lstStyle/>
          <a:p>
            <a:pPr>
              <a:lnSpc>
                <a:spcPct val="120000"/>
              </a:lnSpc>
            </a:pPr>
            <a:r>
              <a:rPr lang="en-US"/>
              <a:t>One thing recommended for classes with pointer member variables is that these classes </a:t>
            </a:r>
            <a:r>
              <a:rPr lang="en-US" smtClean="0"/>
              <a:t>should have </a:t>
            </a:r>
            <a:r>
              <a:rPr lang="en-US"/>
              <a:t>the </a:t>
            </a:r>
            <a:r>
              <a:rPr lang="en-US" smtClean="0"/>
              <a:t>destructor.</a:t>
            </a:r>
          </a:p>
          <a:p>
            <a:pPr>
              <a:lnSpc>
                <a:spcPct val="120000"/>
              </a:lnSpc>
            </a:pPr>
            <a:r>
              <a:rPr lang="en-US" smtClean="0"/>
              <a:t>If </a:t>
            </a:r>
            <a:r>
              <a:rPr lang="en-US"/>
              <a:t>the object creates dynamic memory space, the destructor can be designed </a:t>
            </a:r>
            <a:r>
              <a:rPr lang="en-US" smtClean="0"/>
              <a:t>to deallocate </a:t>
            </a:r>
            <a:r>
              <a:rPr lang="en-US"/>
              <a:t>that memory </a:t>
            </a:r>
            <a:r>
              <a:rPr lang="en-US" smtClean="0"/>
              <a:t>space.</a:t>
            </a:r>
          </a:p>
          <a:p>
            <a:pPr>
              <a:lnSpc>
                <a:spcPct val="120000"/>
              </a:lnSpc>
            </a:pPr>
            <a:r>
              <a:rPr lang="en-US"/>
              <a:t>If a base class contains virtual functions, make the destructor of the base class virtual</a:t>
            </a:r>
            <a:r>
              <a:rPr lang="en-US" smtClean="0"/>
              <a:t>.</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153</a:t>
            </a:fld>
            <a:endParaRPr lang="en-US"/>
          </a:p>
        </p:txBody>
      </p:sp>
    </p:spTree>
    <p:extLst>
      <p:ext uri="{BB962C8B-B14F-4D97-AF65-F5344CB8AC3E}">
        <p14:creationId xmlns:p14="http://schemas.microsoft.com/office/powerpoint/2010/main" val="2250963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92D050"/>
          </a:solidFill>
        </p:spPr>
        <p:txBody>
          <a:bodyPr>
            <a:normAutofit/>
          </a:bodyPr>
          <a:lstStyle/>
          <a:p>
            <a:r>
              <a:rPr lang="en-US"/>
              <a:t>Pure Virtual Function </a:t>
            </a:r>
            <a:r>
              <a:rPr lang="en-US" smtClean="0"/>
              <a:t>(p. 826)</a:t>
            </a:r>
            <a:endParaRPr lang="en-US"/>
          </a:p>
        </p:txBody>
      </p:sp>
      <p:sp>
        <p:nvSpPr>
          <p:cNvPr id="3" name="내용 개체 틀 2"/>
          <p:cNvSpPr>
            <a:spLocks noGrp="1"/>
          </p:cNvSpPr>
          <p:nvPr>
            <p:ph idx="1"/>
          </p:nvPr>
        </p:nvSpPr>
        <p:spPr/>
        <p:txBody>
          <a:bodyPr>
            <a:normAutofit/>
          </a:bodyPr>
          <a:lstStyle/>
          <a:p>
            <a:r>
              <a:rPr lang="en-US" smtClean="0"/>
              <a:t>A virtual funtion</a:t>
            </a:r>
          </a:p>
          <a:p>
            <a:pPr lvl="1"/>
            <a:r>
              <a:rPr lang="en-US" smtClean="0"/>
              <a:t>A </a:t>
            </a:r>
            <a:r>
              <a:rPr lang="en-US"/>
              <a:t>virtual function makes its class a </a:t>
            </a:r>
            <a:r>
              <a:rPr lang="en-US" i="1"/>
              <a:t>polymorphic base </a:t>
            </a:r>
            <a:r>
              <a:rPr lang="en-US" i="1" smtClean="0"/>
              <a:t>class</a:t>
            </a:r>
            <a:r>
              <a:rPr lang="en-US" smtClean="0"/>
              <a:t>.</a:t>
            </a:r>
          </a:p>
          <a:p>
            <a:pPr lvl="1"/>
            <a:r>
              <a:rPr lang="en-US" smtClean="0"/>
              <a:t>Derived </a:t>
            </a:r>
            <a:r>
              <a:rPr lang="en-US"/>
              <a:t>classes can override virtual </a:t>
            </a:r>
            <a:r>
              <a:rPr lang="en-US" smtClean="0"/>
              <a:t>functions.</a:t>
            </a:r>
          </a:p>
          <a:p>
            <a:r>
              <a:rPr lang="en-US" smtClean="0"/>
              <a:t>A pure virtual function</a:t>
            </a:r>
          </a:p>
          <a:p>
            <a:pPr lvl="1"/>
            <a:r>
              <a:rPr lang="en-US" smtClean="0"/>
              <a:t>A </a:t>
            </a:r>
            <a:r>
              <a:rPr lang="en-US"/>
              <a:t>pure virtual function implicitly makes the class it is defined for </a:t>
            </a:r>
            <a:r>
              <a:rPr lang="en-US" smtClean="0"/>
              <a:t>abstract.</a:t>
            </a:r>
          </a:p>
          <a:p>
            <a:pPr lvl="1"/>
            <a:r>
              <a:rPr lang="en-US" smtClean="0"/>
              <a:t>Abstract </a:t>
            </a:r>
            <a:r>
              <a:rPr lang="en-US"/>
              <a:t>classes cannot be </a:t>
            </a:r>
            <a:r>
              <a:rPr lang="en-US" smtClean="0"/>
              <a:t>instantiated.</a:t>
            </a:r>
          </a:p>
          <a:p>
            <a:pPr lvl="1"/>
            <a:r>
              <a:rPr lang="en-US" smtClean="0"/>
              <a:t>Derived </a:t>
            </a:r>
            <a:r>
              <a:rPr lang="en-US"/>
              <a:t>classes need to override/implement all inherited pure virtual functions</a:t>
            </a:r>
            <a:r>
              <a:rPr lang="en-US" smtClean="0"/>
              <a:t>.</a:t>
            </a:r>
          </a:p>
          <a:p>
            <a:pPr lvl="1"/>
            <a:r>
              <a:rPr lang="en-US" smtClean="0"/>
              <a:t>A </a:t>
            </a:r>
            <a:r>
              <a:rPr lang="en-US"/>
              <a:t>pure virtual function is a virtual function whose declaration ends in </a:t>
            </a:r>
            <a:r>
              <a:rPr lang="en-US" smtClean="0"/>
              <a:t>= 0</a:t>
            </a:r>
            <a:r>
              <a:rPr lang="en-US"/>
              <a:t>:</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154</a:t>
            </a:fld>
            <a:endParaRPr lang="en-US"/>
          </a:p>
        </p:txBody>
      </p:sp>
    </p:spTree>
    <p:extLst>
      <p:ext uri="{BB962C8B-B14F-4D97-AF65-F5344CB8AC3E}">
        <p14:creationId xmlns:p14="http://schemas.microsoft.com/office/powerpoint/2010/main" val="24960373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Virtual Function (p. 827)</a:t>
            </a:r>
            <a:endParaRPr lang="en-US"/>
          </a:p>
        </p:txBody>
      </p:sp>
      <p:sp>
        <p:nvSpPr>
          <p:cNvPr id="3" name="내용 개체 틀 2"/>
          <p:cNvSpPr>
            <a:spLocks noGrp="1"/>
          </p:cNvSpPr>
          <p:nvPr>
            <p:ph idx="1"/>
          </p:nvPr>
        </p:nvSpPr>
        <p:spPr>
          <a:xfrm>
            <a:off x="681038" y="1255271"/>
            <a:ext cx="8472487" cy="4921692"/>
          </a:xfrm>
        </p:spPr>
        <p:txBody>
          <a:bodyPr>
            <a:normAutofit/>
          </a:bodyPr>
          <a:lstStyle/>
          <a:p>
            <a:r>
              <a:rPr lang="en-US" sz="2400" smtClean="0">
                <a:solidFill>
                  <a:srgbClr val="638DAE"/>
                </a:solidFill>
                <a:latin typeface="Consolas" panose="020B0609020204030204" pitchFamily="49" charset="0"/>
              </a:rPr>
              <a:t>class </a:t>
            </a:r>
            <a:r>
              <a:rPr lang="en-US" sz="2400" smtClean="0">
                <a:solidFill>
                  <a:srgbClr val="231F20"/>
                </a:solidFill>
                <a:latin typeface="Consolas" panose="020B0609020204030204" pitchFamily="49" charset="0"/>
              </a:rPr>
              <a:t>Shape {</a:t>
            </a:r>
            <a:r>
              <a:rPr lang="en-US" sz="2400">
                <a:solidFill>
                  <a:srgbClr val="231F20"/>
                </a:solidFill>
                <a:latin typeface="Consolas" panose="020B0609020204030204" pitchFamily="49" charset="0"/>
              </a:rPr>
              <a:t/>
            </a:r>
            <a:br>
              <a:rPr lang="en-US" sz="2400">
                <a:solidFill>
                  <a:srgbClr val="231F20"/>
                </a:solidFill>
                <a:latin typeface="Consolas" panose="020B0609020204030204" pitchFamily="49" charset="0"/>
              </a:rPr>
            </a:br>
            <a:r>
              <a:rPr lang="en-US" sz="2400" smtClean="0">
                <a:solidFill>
                  <a:srgbClr val="231F20"/>
                </a:solidFill>
                <a:latin typeface="Consolas" panose="020B0609020204030204" pitchFamily="49" charset="0"/>
              </a:rPr>
              <a:t>   </a:t>
            </a:r>
            <a:r>
              <a:rPr lang="en-US" sz="2400" smtClean="0">
                <a:solidFill>
                  <a:srgbClr val="638DAE"/>
                </a:solidFill>
                <a:latin typeface="Consolas" panose="020B0609020204030204" pitchFamily="49" charset="0"/>
              </a:rPr>
              <a:t>virtual </a:t>
            </a:r>
            <a:r>
              <a:rPr lang="en-US" sz="2400">
                <a:solidFill>
                  <a:srgbClr val="638DAE"/>
                </a:solidFill>
                <a:latin typeface="Consolas" panose="020B0609020204030204" pitchFamily="49" charset="0"/>
              </a:rPr>
              <a:t>void </a:t>
            </a:r>
            <a:r>
              <a:rPr lang="en-US" sz="2400">
                <a:solidFill>
                  <a:srgbClr val="231F20"/>
                </a:solidFill>
                <a:latin typeface="Consolas" panose="020B0609020204030204" pitchFamily="49" charset="0"/>
              </a:rPr>
              <a:t>draw</a:t>
            </a:r>
            <a:r>
              <a:rPr lang="en-US" sz="2400" smtClean="0">
                <a:solidFill>
                  <a:srgbClr val="231F20"/>
                </a:solidFill>
                <a:latin typeface="Consolas" panose="020B0609020204030204" pitchFamily="49" charset="0"/>
              </a:rPr>
              <a:t>();</a:t>
            </a:r>
            <a:r>
              <a:rPr lang="en-US" sz="2400">
                <a:solidFill>
                  <a:srgbClr val="00A77E"/>
                </a:solidFill>
                <a:latin typeface="Consolas" panose="020B0609020204030204" pitchFamily="49" charset="0"/>
              </a:rPr>
              <a:t/>
            </a:r>
            <a:br>
              <a:rPr lang="en-US" sz="2400">
                <a:solidFill>
                  <a:srgbClr val="00A77E"/>
                </a:solidFill>
                <a:latin typeface="Consolas" panose="020B0609020204030204" pitchFamily="49" charset="0"/>
              </a:rPr>
            </a:br>
            <a:r>
              <a:rPr lang="en-US" sz="2400" smtClean="0">
                <a:solidFill>
                  <a:srgbClr val="00A77E"/>
                </a:solidFill>
                <a:latin typeface="Consolas" panose="020B0609020204030204" pitchFamily="49" charset="0"/>
              </a:rPr>
              <a:t>   </a:t>
            </a:r>
            <a:r>
              <a:rPr lang="en-US" sz="2400" smtClean="0">
                <a:solidFill>
                  <a:srgbClr val="638DAE"/>
                </a:solidFill>
                <a:latin typeface="Consolas" panose="020B0609020204030204" pitchFamily="49" charset="0"/>
              </a:rPr>
              <a:t>virtual </a:t>
            </a:r>
            <a:r>
              <a:rPr lang="en-US" sz="2400">
                <a:solidFill>
                  <a:srgbClr val="638DAE"/>
                </a:solidFill>
                <a:latin typeface="Consolas" panose="020B0609020204030204" pitchFamily="49" charset="0"/>
              </a:rPr>
              <a:t>void </a:t>
            </a:r>
            <a:r>
              <a:rPr lang="en-US" sz="2400">
                <a:solidFill>
                  <a:srgbClr val="231F20"/>
                </a:solidFill>
                <a:latin typeface="Consolas" panose="020B0609020204030204" pitchFamily="49" charset="0"/>
              </a:rPr>
              <a:t>move(</a:t>
            </a:r>
            <a:r>
              <a:rPr lang="en-US" sz="2400">
                <a:solidFill>
                  <a:srgbClr val="638DAE"/>
                </a:solidFill>
                <a:latin typeface="Consolas" panose="020B0609020204030204" pitchFamily="49" charset="0"/>
              </a:rPr>
              <a:t>double </a:t>
            </a:r>
            <a:r>
              <a:rPr lang="en-US" sz="2400">
                <a:solidFill>
                  <a:srgbClr val="231F20"/>
                </a:solidFill>
                <a:latin typeface="Consolas" panose="020B0609020204030204" pitchFamily="49" charset="0"/>
              </a:rPr>
              <a:t>x, </a:t>
            </a:r>
            <a:r>
              <a:rPr lang="en-US" sz="2400">
                <a:solidFill>
                  <a:srgbClr val="638DAE"/>
                </a:solidFill>
                <a:latin typeface="Consolas" panose="020B0609020204030204" pitchFamily="49" charset="0"/>
              </a:rPr>
              <a:t>double </a:t>
            </a:r>
            <a:r>
              <a:rPr lang="en-US" sz="2400">
                <a:solidFill>
                  <a:srgbClr val="231F20"/>
                </a:solidFill>
                <a:latin typeface="Consolas" panose="020B0609020204030204" pitchFamily="49" charset="0"/>
              </a:rPr>
              <a:t>y</a:t>
            </a:r>
            <a:r>
              <a:rPr lang="en-US" sz="2400" smtClean="0">
                <a:solidFill>
                  <a:srgbClr val="231F20"/>
                </a:solidFill>
                <a:latin typeface="Consolas" panose="020B0609020204030204" pitchFamily="49" charset="0"/>
              </a:rPr>
              <a:t>);</a:t>
            </a:r>
            <a:r>
              <a:rPr lang="en-US" sz="2400">
                <a:solidFill>
                  <a:srgbClr val="231F20"/>
                </a:solidFill>
                <a:latin typeface="Consolas" panose="020B0609020204030204" pitchFamily="49" charset="0"/>
              </a:rPr>
              <a:t/>
            </a:r>
            <a:br>
              <a:rPr lang="en-US" sz="2400">
                <a:solidFill>
                  <a:srgbClr val="231F20"/>
                </a:solidFill>
                <a:latin typeface="Consolas" panose="020B0609020204030204" pitchFamily="49" charset="0"/>
              </a:rPr>
            </a:br>
            <a:r>
              <a:rPr lang="en-US" sz="2400" smtClean="0">
                <a:solidFill>
                  <a:srgbClr val="231F20"/>
                </a:solidFill>
                <a:latin typeface="Consolas" panose="020B0609020204030204" pitchFamily="49" charset="0"/>
              </a:rPr>
              <a:t>};</a:t>
            </a:r>
            <a:r>
              <a:rPr lang="en-US" sz="2400" smtClean="0">
                <a:latin typeface="Consolas" panose="020B0609020204030204" pitchFamily="49" charset="0"/>
              </a:rPr>
              <a:t> </a:t>
            </a:r>
          </a:p>
          <a:p>
            <a:endParaRPr lang="en-US" sz="2400" smtClean="0">
              <a:solidFill>
                <a:srgbClr val="638DAE"/>
              </a:solidFill>
              <a:latin typeface="Consolas" panose="020B0609020204030204" pitchFamily="49" charset="0"/>
            </a:endParaRPr>
          </a:p>
          <a:p>
            <a:r>
              <a:rPr lang="en-US" sz="2400" smtClean="0">
                <a:solidFill>
                  <a:srgbClr val="638DAE"/>
                </a:solidFill>
                <a:latin typeface="Consolas" panose="020B0609020204030204" pitchFamily="49" charset="0"/>
              </a:rPr>
              <a:t>class </a:t>
            </a:r>
            <a:r>
              <a:rPr lang="en-US" sz="2400" smtClean="0">
                <a:solidFill>
                  <a:srgbClr val="231F20"/>
                </a:solidFill>
                <a:latin typeface="Consolas" panose="020B0609020204030204" pitchFamily="49" charset="0"/>
              </a:rPr>
              <a:t>Shape</a:t>
            </a:r>
            <a:r>
              <a:rPr lang="en-US" sz="2400">
                <a:solidFill>
                  <a:srgbClr val="231F20"/>
                </a:solidFill>
                <a:latin typeface="Consolas" panose="020B0609020204030204" pitchFamily="49" charset="0"/>
              </a:rPr>
              <a:t/>
            </a:r>
            <a:br>
              <a:rPr lang="en-US" sz="2400">
                <a:solidFill>
                  <a:srgbClr val="231F20"/>
                </a:solidFill>
                <a:latin typeface="Consolas" panose="020B0609020204030204" pitchFamily="49" charset="0"/>
              </a:rPr>
            </a:br>
            <a:r>
              <a:rPr lang="en-US" sz="2400">
                <a:solidFill>
                  <a:srgbClr val="231F20"/>
                </a:solidFill>
                <a:latin typeface="Consolas" panose="020B0609020204030204" pitchFamily="49" charset="0"/>
              </a:rPr>
              <a:t>{</a:t>
            </a:r>
            <a:br>
              <a:rPr lang="en-US" sz="2400">
                <a:solidFill>
                  <a:srgbClr val="231F20"/>
                </a:solidFill>
                <a:latin typeface="Consolas" panose="020B0609020204030204" pitchFamily="49" charset="0"/>
              </a:rPr>
            </a:br>
            <a:r>
              <a:rPr lang="en-US" sz="2400" smtClean="0">
                <a:solidFill>
                  <a:srgbClr val="231F20"/>
                </a:solidFill>
                <a:latin typeface="Consolas" panose="020B0609020204030204" pitchFamily="49" charset="0"/>
              </a:rPr>
              <a:t>  </a:t>
            </a:r>
            <a:r>
              <a:rPr lang="en-US" sz="2400" smtClean="0">
                <a:solidFill>
                  <a:srgbClr val="638DAE"/>
                </a:solidFill>
                <a:latin typeface="Consolas" panose="020B0609020204030204" pitchFamily="49" charset="0"/>
              </a:rPr>
              <a:t>virtual </a:t>
            </a:r>
            <a:r>
              <a:rPr lang="en-US" sz="2400">
                <a:solidFill>
                  <a:srgbClr val="638DAE"/>
                </a:solidFill>
                <a:latin typeface="Consolas" panose="020B0609020204030204" pitchFamily="49" charset="0"/>
              </a:rPr>
              <a:t>void </a:t>
            </a:r>
            <a:r>
              <a:rPr lang="en-US" sz="2400">
                <a:solidFill>
                  <a:srgbClr val="231F20"/>
                </a:solidFill>
                <a:latin typeface="Consolas" panose="020B0609020204030204" pitchFamily="49" charset="0"/>
              </a:rPr>
              <a:t>draw() = 0;</a:t>
            </a:r>
            <a:br>
              <a:rPr lang="en-US" sz="2400">
                <a:solidFill>
                  <a:srgbClr val="231F20"/>
                </a:solidFill>
                <a:latin typeface="Consolas" panose="020B0609020204030204" pitchFamily="49" charset="0"/>
              </a:rPr>
            </a:br>
            <a:r>
              <a:rPr lang="en-US" sz="2400" smtClean="0">
                <a:solidFill>
                  <a:srgbClr val="231F20"/>
                </a:solidFill>
                <a:latin typeface="Consolas" panose="020B0609020204030204" pitchFamily="49" charset="0"/>
              </a:rPr>
              <a:t>  </a:t>
            </a:r>
            <a:r>
              <a:rPr lang="en-US" sz="2400" smtClean="0">
                <a:solidFill>
                  <a:srgbClr val="638DAE"/>
                </a:solidFill>
                <a:latin typeface="Consolas" panose="020B0609020204030204" pitchFamily="49" charset="0"/>
              </a:rPr>
              <a:t>virtual </a:t>
            </a:r>
            <a:r>
              <a:rPr lang="en-US" sz="2400">
                <a:solidFill>
                  <a:srgbClr val="638DAE"/>
                </a:solidFill>
                <a:latin typeface="Consolas" panose="020B0609020204030204" pitchFamily="49" charset="0"/>
              </a:rPr>
              <a:t>void </a:t>
            </a:r>
            <a:r>
              <a:rPr lang="en-US" sz="2400">
                <a:solidFill>
                  <a:srgbClr val="231F20"/>
                </a:solidFill>
                <a:latin typeface="Consolas" panose="020B0609020204030204" pitchFamily="49" charset="0"/>
              </a:rPr>
              <a:t>move(</a:t>
            </a:r>
            <a:r>
              <a:rPr lang="en-US" sz="2400">
                <a:solidFill>
                  <a:srgbClr val="638DAE"/>
                </a:solidFill>
                <a:latin typeface="Consolas" panose="020B0609020204030204" pitchFamily="49" charset="0"/>
              </a:rPr>
              <a:t>double </a:t>
            </a:r>
            <a:r>
              <a:rPr lang="en-US" sz="2400">
                <a:solidFill>
                  <a:srgbClr val="231F20"/>
                </a:solidFill>
                <a:latin typeface="Consolas" panose="020B0609020204030204" pitchFamily="49" charset="0"/>
              </a:rPr>
              <a:t>x, </a:t>
            </a:r>
            <a:r>
              <a:rPr lang="en-US" sz="2400">
                <a:solidFill>
                  <a:srgbClr val="638DAE"/>
                </a:solidFill>
                <a:latin typeface="Consolas" panose="020B0609020204030204" pitchFamily="49" charset="0"/>
              </a:rPr>
              <a:t>double </a:t>
            </a:r>
            <a:r>
              <a:rPr lang="en-US" sz="2400">
                <a:solidFill>
                  <a:srgbClr val="231F20"/>
                </a:solidFill>
                <a:latin typeface="Consolas" panose="020B0609020204030204" pitchFamily="49" charset="0"/>
              </a:rPr>
              <a:t>y) </a:t>
            </a:r>
            <a:r>
              <a:rPr lang="en-US" sz="2400" smtClean="0">
                <a:solidFill>
                  <a:srgbClr val="231F20"/>
                </a:solidFill>
                <a:latin typeface="Consolas" panose="020B0609020204030204" pitchFamily="49" charset="0"/>
              </a:rPr>
              <a:t>= 0</a:t>
            </a:r>
            <a:r>
              <a:rPr lang="en-US" sz="2400">
                <a:solidFill>
                  <a:srgbClr val="231F20"/>
                </a:solidFill>
                <a:latin typeface="Consolas" panose="020B0609020204030204" pitchFamily="49" charset="0"/>
              </a:rPr>
              <a:t>;</a:t>
            </a:r>
            <a:br>
              <a:rPr lang="en-US" sz="2400">
                <a:solidFill>
                  <a:srgbClr val="231F20"/>
                </a:solidFill>
                <a:latin typeface="Consolas" panose="020B0609020204030204" pitchFamily="49" charset="0"/>
              </a:rPr>
            </a:br>
            <a:r>
              <a:rPr lang="en-US" sz="2400" smtClean="0">
                <a:solidFill>
                  <a:srgbClr val="231F20"/>
                </a:solidFill>
                <a:latin typeface="Consolas" panose="020B0609020204030204" pitchFamily="49" charset="0"/>
              </a:rPr>
              <a:t>};</a:t>
            </a:r>
            <a:r>
              <a:rPr lang="en-US" sz="2400" smtClean="0">
                <a:latin typeface="Consolas" panose="020B0609020204030204" pitchFamily="49" charset="0"/>
              </a:rPr>
              <a:t> </a:t>
            </a:r>
            <a:r>
              <a:rPr lang="en-US" sz="2400">
                <a:latin typeface="Consolas" panose="020B0609020204030204" pitchFamily="49" charset="0"/>
              </a:rPr>
              <a:t/>
            </a:r>
            <a:br>
              <a:rPr lang="en-US" sz="2400">
                <a:latin typeface="Consolas" panose="020B0609020204030204" pitchFamily="49" charset="0"/>
              </a:rPr>
            </a:br>
            <a:endParaRPr lang="en-US" sz="2400">
              <a:latin typeface="Consolas" panose="020B0609020204030204" pitchFamily="49" charset="0"/>
            </a:endParaRP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155</a:t>
            </a:fld>
            <a:endParaRPr lang="en-US"/>
          </a:p>
        </p:txBody>
      </p:sp>
    </p:spTree>
    <p:extLst>
      <p:ext uri="{BB962C8B-B14F-4D97-AF65-F5344CB8AC3E}">
        <p14:creationId xmlns:p14="http://schemas.microsoft.com/office/powerpoint/2010/main" val="19919568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Address of </a:t>
            </a:r>
            <a:r>
              <a:rPr lang="en-US" smtClean="0"/>
              <a:t>Operator (p. 835)</a:t>
            </a:r>
            <a:endParaRPr lang="en-US"/>
          </a:p>
        </p:txBody>
      </p:sp>
      <p:sp>
        <p:nvSpPr>
          <p:cNvPr id="3" name="내용 개체 틀 2"/>
          <p:cNvSpPr>
            <a:spLocks noGrp="1"/>
          </p:cNvSpPr>
          <p:nvPr>
            <p:ph idx="1"/>
          </p:nvPr>
        </p:nvSpPr>
        <p:spPr/>
        <p:txBody>
          <a:bodyPr>
            <a:normAutofit/>
          </a:bodyPr>
          <a:lstStyle/>
          <a:p>
            <a:r>
              <a:rPr lang="en-US" smtClean="0"/>
              <a:t>The </a:t>
            </a:r>
            <a:r>
              <a:rPr lang="en-US"/>
              <a:t>address of operator, &amp;, </a:t>
            </a:r>
            <a:r>
              <a:rPr lang="en-US" smtClean="0"/>
              <a:t> store </a:t>
            </a:r>
            <a:r>
              <a:rPr lang="en-US"/>
              <a:t>the address of a variable into </a:t>
            </a:r>
            <a:r>
              <a:rPr lang="en-US" smtClean="0"/>
              <a:t>a pointer variable.</a:t>
            </a:r>
          </a:p>
          <a:p>
            <a:r>
              <a:rPr lang="en-US" smtClean="0"/>
              <a:t>The </a:t>
            </a:r>
            <a:r>
              <a:rPr lang="en-US"/>
              <a:t>address of operator is also used to create aliases to an object</a:t>
            </a:r>
            <a:r>
              <a:rPr lang="en-US" smtClean="0"/>
              <a:t>.</a:t>
            </a:r>
          </a:p>
          <a:p>
            <a:r>
              <a:rPr lang="en-US" smtClean="0"/>
              <a:t>Both </a:t>
            </a:r>
            <a:r>
              <a:rPr lang="en-US"/>
              <a:t>x and y refer to the same memory location. </a:t>
            </a:r>
            <a:endParaRPr lang="en-US" smtClean="0"/>
          </a:p>
          <a:p>
            <a:pPr lvl="1"/>
            <a:r>
              <a:rPr lang="en-US" smtClean="0">
                <a:latin typeface="Consolas" panose="020B0609020204030204" pitchFamily="49" charset="0"/>
              </a:rPr>
              <a:t>int </a:t>
            </a:r>
            <a:r>
              <a:rPr lang="en-US">
                <a:latin typeface="Consolas" panose="020B0609020204030204" pitchFamily="49" charset="0"/>
              </a:rPr>
              <a:t>x;</a:t>
            </a:r>
          </a:p>
          <a:p>
            <a:pPr lvl="1"/>
            <a:r>
              <a:rPr lang="en-US">
                <a:latin typeface="Consolas" panose="020B0609020204030204" pitchFamily="49" charset="0"/>
              </a:rPr>
              <a:t>int &amp;y = x</a:t>
            </a:r>
            <a:r>
              <a:rPr lang="en-US" smtClean="0">
                <a:latin typeface="Consolas" panose="020B0609020204030204" pitchFamily="49" charset="0"/>
              </a:rPr>
              <a:t>;</a:t>
            </a:r>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156</a:t>
            </a:fld>
            <a:endParaRPr lang="en-US"/>
          </a:p>
        </p:txBody>
      </p:sp>
    </p:spTree>
    <p:extLst>
      <p:ext uri="{BB962C8B-B14F-4D97-AF65-F5344CB8AC3E}">
        <p14:creationId xmlns:p14="http://schemas.microsoft.com/office/powerpoint/2010/main" val="2394574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13</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a:t>OVERLOADING </a:t>
            </a:r>
            <a:r>
              <a:rPr lang="en-US" smtClean="0"/>
              <a:t>AND TEMPLATE </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157</a:t>
            </a:fld>
            <a:endParaRPr lang="en-US"/>
          </a:p>
        </p:txBody>
      </p:sp>
    </p:spTree>
    <p:extLst>
      <p:ext uri="{BB962C8B-B14F-4D97-AF65-F5344CB8AC3E}">
        <p14:creationId xmlns:p14="http://schemas.microsoft.com/office/powerpoint/2010/main" val="9748401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Operator Overloading </a:t>
            </a:r>
            <a:r>
              <a:rPr lang="en-US" smtClean="0"/>
              <a:t>(p. 855)</a:t>
            </a:r>
            <a:endParaRPr lang="en-US"/>
          </a:p>
        </p:txBody>
      </p:sp>
      <p:sp>
        <p:nvSpPr>
          <p:cNvPr id="3" name="내용 개체 틀 2"/>
          <p:cNvSpPr>
            <a:spLocks noGrp="1"/>
          </p:cNvSpPr>
          <p:nvPr>
            <p:ph idx="1"/>
          </p:nvPr>
        </p:nvSpPr>
        <p:spPr/>
        <p:txBody>
          <a:bodyPr/>
          <a:lstStyle/>
          <a:p>
            <a:r>
              <a:rPr lang="en-US"/>
              <a:t>C++ allows the user to overload most of the </a:t>
            </a:r>
            <a:r>
              <a:rPr lang="en-US" smtClean="0"/>
              <a:t>operators.</a:t>
            </a:r>
          </a:p>
          <a:p>
            <a:r>
              <a:rPr lang="en-US" smtClean="0"/>
              <a:t>It </a:t>
            </a:r>
            <a:r>
              <a:rPr lang="en-US"/>
              <a:t>does not allow the user to create </a:t>
            </a:r>
            <a:r>
              <a:rPr lang="en-US" smtClean="0"/>
              <a:t>new operators.</a:t>
            </a:r>
          </a:p>
          <a:p>
            <a:r>
              <a:rPr lang="en-US" smtClean="0"/>
              <a:t>Most </a:t>
            </a:r>
            <a:r>
              <a:rPr lang="en-US"/>
              <a:t>of the existing operators can be overloaded to manipulate </a:t>
            </a:r>
            <a:r>
              <a:rPr lang="en-US" smtClean="0"/>
              <a:t>class objects.</a:t>
            </a:r>
          </a:p>
          <a:p>
            <a:r>
              <a:rPr lang="en-US">
                <a:solidFill>
                  <a:srgbClr val="231F20"/>
                </a:solidFill>
              </a:rPr>
              <a:t>The </a:t>
            </a:r>
            <a:r>
              <a:rPr lang="en-US" smtClean="0">
                <a:solidFill>
                  <a:srgbClr val="231F20"/>
                </a:solidFill>
              </a:rPr>
              <a:t>syntax </a:t>
            </a:r>
          </a:p>
          <a:p>
            <a:pPr lvl="1"/>
            <a:r>
              <a:rPr lang="en-US" sz="1800">
                <a:solidFill>
                  <a:srgbClr val="231F20"/>
                </a:solidFill>
                <a:latin typeface="Consolas" panose="020B0609020204030204" pitchFamily="49" charset="0"/>
              </a:rPr>
              <a:t>returnType </a:t>
            </a:r>
            <a:r>
              <a:rPr lang="en-US" sz="1800">
                <a:solidFill>
                  <a:srgbClr val="638DAE"/>
                </a:solidFill>
                <a:latin typeface="Consolas" panose="020B0609020204030204" pitchFamily="49" charset="0"/>
              </a:rPr>
              <a:t>operator </a:t>
            </a:r>
            <a:r>
              <a:rPr lang="en-US" sz="1800" smtClean="0">
                <a:solidFill>
                  <a:srgbClr val="231F20"/>
                </a:solidFill>
                <a:latin typeface="Consolas" panose="020B0609020204030204" pitchFamily="49" charset="0"/>
              </a:rPr>
              <a:t>operatorSymbol(formal parameter </a:t>
            </a:r>
            <a:r>
              <a:rPr lang="en-US" sz="1800">
                <a:solidFill>
                  <a:srgbClr val="231F20"/>
                </a:solidFill>
                <a:latin typeface="Consolas" panose="020B0609020204030204" pitchFamily="49" charset="0"/>
              </a:rPr>
              <a:t>list</a:t>
            </a:r>
            <a:r>
              <a:rPr lang="en-US" sz="1800" smtClean="0">
                <a:solidFill>
                  <a:srgbClr val="231F20"/>
                </a:solidFill>
                <a:latin typeface="Consolas" panose="020B0609020204030204" pitchFamily="49" charset="0"/>
              </a:rPr>
              <a:t>)</a:t>
            </a:r>
            <a:endParaRPr lang="en-US" smtClean="0">
              <a:solidFill>
                <a:srgbClr val="231F20"/>
              </a:solidFill>
              <a:latin typeface="Consolas" panose="020B0609020204030204" pitchFamily="49" charset="0"/>
            </a:endParaRPr>
          </a:p>
          <a:p>
            <a:r>
              <a:rPr lang="en-US" smtClean="0"/>
              <a:t>Sample</a:t>
            </a:r>
          </a:p>
          <a:p>
            <a:pPr lvl="1"/>
            <a:r>
              <a:rPr lang="en-US"/>
              <a:t>Overloading the Stream Insertion </a:t>
            </a:r>
            <a:r>
              <a:rPr lang="en-US" smtClean="0"/>
              <a:t>(&lt;&lt;) Operators (p. 873)</a:t>
            </a:r>
          </a:p>
          <a:p>
            <a:pPr lvl="1"/>
            <a:r>
              <a:rPr lang="en-US"/>
              <a:t>Overloading the Assignment Operator (=) </a:t>
            </a:r>
            <a:r>
              <a:rPr lang="en-US" smtClean="0"/>
              <a:t> (p. 878)</a:t>
            </a:r>
            <a:endParaRPr lang="en-US"/>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158</a:t>
            </a:fld>
            <a:endParaRPr lang="en-US"/>
          </a:p>
        </p:txBody>
      </p:sp>
    </p:spTree>
    <p:extLst>
      <p:ext uri="{BB962C8B-B14F-4D97-AF65-F5344CB8AC3E}">
        <p14:creationId xmlns:p14="http://schemas.microsoft.com/office/powerpoint/2010/main" val="15957593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Operator </a:t>
            </a:r>
            <a:r>
              <a:rPr lang="en-US" sz="3600"/>
              <a:t>Overloading </a:t>
            </a:r>
            <a:r>
              <a:rPr lang="en-US" sz="3600" smtClean="0"/>
              <a:t>Restrictions (p. 856)</a:t>
            </a:r>
            <a:endParaRPr lang="en-US" sz="3600"/>
          </a:p>
        </p:txBody>
      </p:sp>
      <p:sp>
        <p:nvSpPr>
          <p:cNvPr id="3" name="내용 개체 틀 2"/>
          <p:cNvSpPr>
            <a:spLocks noGrp="1"/>
          </p:cNvSpPr>
          <p:nvPr>
            <p:ph idx="1"/>
          </p:nvPr>
        </p:nvSpPr>
        <p:spPr/>
        <p:txBody>
          <a:bodyPr>
            <a:normAutofit fontScale="62500" lnSpcReduction="20000"/>
          </a:bodyPr>
          <a:lstStyle/>
          <a:p>
            <a:pPr>
              <a:lnSpc>
                <a:spcPct val="120000"/>
              </a:lnSpc>
            </a:pPr>
            <a:r>
              <a:rPr lang="en-US"/>
              <a:t>You cannot change the precedence of an operator.</a:t>
            </a:r>
          </a:p>
          <a:p>
            <a:pPr>
              <a:lnSpc>
                <a:spcPct val="120000"/>
              </a:lnSpc>
            </a:pPr>
            <a:r>
              <a:rPr lang="en-US" smtClean="0"/>
              <a:t>The </a:t>
            </a:r>
            <a:r>
              <a:rPr lang="en-US"/>
              <a:t>associativity cannot be changed</a:t>
            </a:r>
            <a:r>
              <a:rPr lang="en-US" smtClean="0"/>
              <a:t>.</a:t>
            </a:r>
          </a:p>
          <a:p>
            <a:pPr lvl="1">
              <a:lnSpc>
                <a:spcPct val="120000"/>
              </a:lnSpc>
            </a:pPr>
            <a:r>
              <a:rPr lang="en-US" smtClean="0"/>
              <a:t>The </a:t>
            </a:r>
            <a:r>
              <a:rPr lang="en-US"/>
              <a:t>associativity </a:t>
            </a:r>
            <a:r>
              <a:rPr lang="en-US" smtClean="0"/>
              <a:t>of the </a:t>
            </a:r>
            <a:r>
              <a:rPr lang="en-US"/>
              <a:t>arithmetic operator addition is from left to right, and it cannot </a:t>
            </a:r>
            <a:r>
              <a:rPr lang="en-US" smtClean="0"/>
              <a:t>be changed.</a:t>
            </a:r>
          </a:p>
          <a:p>
            <a:pPr>
              <a:lnSpc>
                <a:spcPct val="120000"/>
              </a:lnSpc>
            </a:pPr>
            <a:r>
              <a:rPr lang="en-US" smtClean="0"/>
              <a:t>Default </a:t>
            </a:r>
            <a:r>
              <a:rPr lang="en-US"/>
              <a:t>parameters cannot be used with an overloaded operator.</a:t>
            </a:r>
          </a:p>
          <a:p>
            <a:pPr>
              <a:lnSpc>
                <a:spcPct val="120000"/>
              </a:lnSpc>
            </a:pPr>
            <a:r>
              <a:rPr lang="en-US" smtClean="0"/>
              <a:t>You </a:t>
            </a:r>
            <a:r>
              <a:rPr lang="en-US"/>
              <a:t>cannot change the number of parameters an operator takes.</a:t>
            </a:r>
          </a:p>
          <a:p>
            <a:pPr>
              <a:lnSpc>
                <a:spcPct val="120000"/>
              </a:lnSpc>
            </a:pPr>
            <a:r>
              <a:rPr lang="en-US" smtClean="0"/>
              <a:t>You </a:t>
            </a:r>
            <a:r>
              <a:rPr lang="en-US"/>
              <a:t>cannot create new operators. Only existing operators can be overloaded.</a:t>
            </a:r>
          </a:p>
          <a:p>
            <a:pPr>
              <a:lnSpc>
                <a:spcPct val="120000"/>
              </a:lnSpc>
            </a:pPr>
            <a:r>
              <a:rPr lang="en-US" smtClean="0"/>
              <a:t>The </a:t>
            </a:r>
            <a:r>
              <a:rPr lang="en-US"/>
              <a:t>operators that cannot be overloaded are:</a:t>
            </a:r>
          </a:p>
          <a:p>
            <a:pPr lvl="1">
              <a:lnSpc>
                <a:spcPct val="120000"/>
              </a:lnSpc>
            </a:pPr>
            <a:r>
              <a:rPr lang="en-US">
                <a:latin typeface="Consolas" panose="020B0609020204030204" pitchFamily="49" charset="0"/>
              </a:rPr>
              <a:t>. .* :: ?: sizeof</a:t>
            </a:r>
          </a:p>
          <a:p>
            <a:pPr>
              <a:lnSpc>
                <a:spcPct val="120000"/>
              </a:lnSpc>
            </a:pPr>
            <a:r>
              <a:rPr lang="en-US" smtClean="0"/>
              <a:t>The </a:t>
            </a:r>
            <a:r>
              <a:rPr lang="en-US"/>
              <a:t>meaning of how an operator works with built-in types, such as int</a:t>
            </a:r>
            <a:r>
              <a:rPr lang="en-US" smtClean="0"/>
              <a:t>, remains </a:t>
            </a:r>
            <a:r>
              <a:rPr lang="en-US"/>
              <a:t>the same.</a:t>
            </a:r>
          </a:p>
          <a:p>
            <a:pPr>
              <a:lnSpc>
                <a:spcPct val="120000"/>
              </a:lnSpc>
            </a:pPr>
            <a:r>
              <a:rPr lang="en-US" smtClean="0"/>
              <a:t>Operators </a:t>
            </a:r>
            <a:r>
              <a:rPr lang="en-US"/>
              <a:t>can be overloaded either for objects of the user-defined types</a:t>
            </a:r>
            <a:r>
              <a:rPr lang="en-US" smtClean="0"/>
              <a:t>, or </a:t>
            </a:r>
            <a:r>
              <a:rPr lang="en-US"/>
              <a:t>for a combination of objects of the user-defined type and objects </a:t>
            </a:r>
            <a:r>
              <a:rPr lang="en-US" smtClean="0"/>
              <a:t>of the </a:t>
            </a:r>
            <a:r>
              <a:rPr lang="en-US"/>
              <a:t>built-in type.</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159</a:t>
            </a:fld>
            <a:endParaRPr lang="en-US"/>
          </a:p>
        </p:txBody>
      </p:sp>
    </p:spTree>
    <p:extLst>
      <p:ext uri="{BB962C8B-B14F-4D97-AF65-F5344CB8AC3E}">
        <p14:creationId xmlns:p14="http://schemas.microsoft.com/office/powerpoint/2010/main" val="202209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C++ Program (p. 34)</a:t>
            </a:r>
            <a:endParaRPr lang="en-US"/>
          </a:p>
        </p:txBody>
      </p:sp>
      <p:sp>
        <p:nvSpPr>
          <p:cNvPr id="3" name="내용 개체 틀 2"/>
          <p:cNvSpPr>
            <a:spLocks noGrp="1"/>
          </p:cNvSpPr>
          <p:nvPr>
            <p:ph idx="1"/>
          </p:nvPr>
        </p:nvSpPr>
        <p:spPr/>
        <p:txBody>
          <a:bodyPr/>
          <a:lstStyle/>
          <a:p>
            <a:r>
              <a:rPr lang="en-US" smtClean="0"/>
              <a:t>A </a:t>
            </a:r>
            <a:r>
              <a:rPr lang="en-US"/>
              <a:t>C++ program is a collection of one or </a:t>
            </a:r>
            <a:r>
              <a:rPr lang="en-US" smtClean="0"/>
              <a:t>more subprograms</a:t>
            </a:r>
            <a:r>
              <a:rPr lang="en-US"/>
              <a:t>, called </a:t>
            </a:r>
            <a:r>
              <a:rPr lang="en-US" smtClean="0"/>
              <a:t>functions. </a:t>
            </a:r>
          </a:p>
          <a:p>
            <a:r>
              <a:rPr lang="en-US" smtClean="0"/>
              <a:t>A function is a collection of statements.</a:t>
            </a:r>
          </a:p>
          <a:p>
            <a:r>
              <a:rPr lang="en-US" smtClean="0"/>
              <a:t>Programming </a:t>
            </a:r>
            <a:r>
              <a:rPr lang="en-US"/>
              <a:t>language: </a:t>
            </a:r>
            <a:endParaRPr lang="en-US" smtClean="0"/>
          </a:p>
          <a:p>
            <a:pPr marL="457200" lvl="1" indent="0">
              <a:buNone/>
            </a:pPr>
            <a:r>
              <a:rPr lang="en-US" smtClean="0"/>
              <a:t>A </a:t>
            </a:r>
            <a:r>
              <a:rPr lang="en-US"/>
              <a:t>set of rules, symbols, and special words</a:t>
            </a:r>
            <a:r>
              <a:rPr lang="en-US" smtClean="0"/>
              <a:t>.</a:t>
            </a:r>
            <a:r>
              <a:rPr lang="en-US"/>
              <a:t/>
            </a:r>
            <a:br>
              <a:rPr lang="en-US"/>
            </a:br>
            <a:endParaRPr lang="en-US"/>
          </a:p>
        </p:txBody>
      </p:sp>
      <p:sp>
        <p:nvSpPr>
          <p:cNvPr id="4" name="날짜 개체 틀 3"/>
          <p:cNvSpPr>
            <a:spLocks noGrp="1"/>
          </p:cNvSpPr>
          <p:nvPr>
            <p:ph type="dt" sz="half" idx="10"/>
          </p:nvPr>
        </p:nvSpPr>
        <p:spPr/>
        <p:txBody>
          <a:bodyPr/>
          <a:lstStyle/>
          <a:p>
            <a:fld id="{02004603-824A-48A2-B1C2-CA77BCAB624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spTree>
    <p:extLst>
      <p:ext uri="{BB962C8B-B14F-4D97-AF65-F5344CB8AC3E}">
        <p14:creationId xmlns:p14="http://schemas.microsoft.com/office/powerpoint/2010/main" val="2759009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Pointer </a:t>
            </a:r>
            <a:r>
              <a:rPr lang="en-US" smtClean="0">
                <a:solidFill>
                  <a:srgbClr val="0070C0"/>
                </a:solidFill>
              </a:rPr>
              <a:t>this</a:t>
            </a:r>
            <a:r>
              <a:rPr lang="en-US" smtClean="0"/>
              <a:t> (p. 857)</a:t>
            </a:r>
            <a:endParaRPr lang="en-US"/>
          </a:p>
        </p:txBody>
      </p:sp>
      <p:sp>
        <p:nvSpPr>
          <p:cNvPr id="3" name="내용 개체 틀 2"/>
          <p:cNvSpPr>
            <a:spLocks noGrp="1"/>
          </p:cNvSpPr>
          <p:nvPr>
            <p:ph idx="1"/>
          </p:nvPr>
        </p:nvSpPr>
        <p:spPr/>
        <p:txBody>
          <a:bodyPr/>
          <a:lstStyle/>
          <a:p>
            <a:r>
              <a:rPr lang="en-US"/>
              <a:t>Every object of </a:t>
            </a:r>
            <a:r>
              <a:rPr lang="en-US" smtClean="0"/>
              <a:t>aclass </a:t>
            </a:r>
            <a:r>
              <a:rPr lang="en-US"/>
              <a:t>maintains </a:t>
            </a:r>
            <a:r>
              <a:rPr lang="en-US" smtClean="0"/>
              <a:t>a pointer </a:t>
            </a:r>
            <a:r>
              <a:rPr lang="en-US"/>
              <a:t>to itself, and the name of this pointer is </a:t>
            </a:r>
            <a:r>
              <a:rPr lang="en-US">
                <a:solidFill>
                  <a:srgbClr val="0070C0"/>
                </a:solidFill>
              </a:rPr>
              <a:t>this</a:t>
            </a:r>
            <a:r>
              <a:rPr lang="en-US"/>
              <a:t>. </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160</a:t>
            </a:fld>
            <a:endParaRPr lang="en-US"/>
          </a:p>
        </p:txBody>
      </p:sp>
    </p:spTree>
    <p:extLst>
      <p:ext uri="{BB962C8B-B14F-4D97-AF65-F5344CB8AC3E}">
        <p14:creationId xmlns:p14="http://schemas.microsoft.com/office/powerpoint/2010/main" val="9559107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Friend Functions </a:t>
            </a:r>
            <a:r>
              <a:rPr lang="en-US" smtClean="0"/>
              <a:t>(p. 861)</a:t>
            </a:r>
            <a:endParaRPr lang="en-US"/>
          </a:p>
        </p:txBody>
      </p:sp>
      <p:sp>
        <p:nvSpPr>
          <p:cNvPr id="3" name="내용 개체 틀 2"/>
          <p:cNvSpPr>
            <a:spLocks noGrp="1"/>
          </p:cNvSpPr>
          <p:nvPr>
            <p:ph idx="1"/>
          </p:nvPr>
        </p:nvSpPr>
        <p:spPr/>
        <p:txBody>
          <a:bodyPr/>
          <a:lstStyle/>
          <a:p>
            <a:r>
              <a:rPr lang="en-US"/>
              <a:t>A friend function of a class is a nonmember function of the </a:t>
            </a:r>
            <a:r>
              <a:rPr lang="en-US" smtClean="0"/>
              <a:t>class.</a:t>
            </a:r>
          </a:p>
          <a:p>
            <a:r>
              <a:rPr lang="en-US" smtClean="0"/>
              <a:t>It </a:t>
            </a:r>
            <a:r>
              <a:rPr lang="en-US"/>
              <a:t>has access to all </a:t>
            </a:r>
            <a:r>
              <a:rPr lang="en-US" smtClean="0"/>
              <a:t>of the </a:t>
            </a:r>
            <a:r>
              <a:rPr lang="en-US"/>
              <a:t>members (public or non-public) of the </a:t>
            </a:r>
            <a:r>
              <a:rPr lang="en-US" smtClean="0"/>
              <a:t>class.</a:t>
            </a:r>
          </a:p>
          <a:p>
            <a:r>
              <a:rPr lang="en-US" smtClean="0"/>
              <a:t>To </a:t>
            </a:r>
            <a:r>
              <a:rPr lang="en-US"/>
              <a:t>make a function be a friend to </a:t>
            </a:r>
            <a:r>
              <a:rPr lang="en-US" smtClean="0"/>
              <a:t>a class.</a:t>
            </a:r>
            <a:endParaRPr lang="en-US"/>
          </a:p>
          <a:p>
            <a:r>
              <a:rPr lang="en-US"/>
              <a:t>The word friend appears only in the function prototype in the class definition, not </a:t>
            </a:r>
            <a:r>
              <a:rPr lang="en-US" smtClean="0"/>
              <a:t>in the </a:t>
            </a:r>
            <a:r>
              <a:rPr lang="en-US"/>
              <a:t>definition of the friend function.</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161</a:t>
            </a:fld>
            <a:endParaRPr lang="en-US"/>
          </a:p>
        </p:txBody>
      </p:sp>
    </p:spTree>
    <p:extLst>
      <p:ext uri="{BB962C8B-B14F-4D97-AF65-F5344CB8AC3E}">
        <p14:creationId xmlns:p14="http://schemas.microsoft.com/office/powerpoint/2010/main" val="25585871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Template (p. 916)</a:t>
            </a:r>
            <a:endParaRPr lang="en-US"/>
          </a:p>
        </p:txBody>
      </p:sp>
      <p:sp>
        <p:nvSpPr>
          <p:cNvPr id="3" name="내용 개체 틀 2"/>
          <p:cNvSpPr>
            <a:spLocks noGrp="1"/>
          </p:cNvSpPr>
          <p:nvPr>
            <p:ph idx="1"/>
          </p:nvPr>
        </p:nvSpPr>
        <p:spPr/>
        <p:txBody>
          <a:bodyPr/>
          <a:lstStyle/>
          <a:p>
            <a:r>
              <a:rPr lang="en-US" smtClean="0"/>
              <a:t>Template is Type Parameter.</a:t>
            </a:r>
          </a:p>
          <a:p>
            <a:r>
              <a:rPr lang="en-US" smtClean="0"/>
              <a:t>Syntax</a:t>
            </a:r>
          </a:p>
          <a:p>
            <a:pPr lvl="1"/>
            <a:r>
              <a:rPr lang="en-US" smtClean="0">
                <a:solidFill>
                  <a:srgbClr val="638DAE"/>
                </a:solidFill>
                <a:latin typeface="Consolas" panose="020B0609020204030204" pitchFamily="49" charset="0"/>
              </a:rPr>
              <a:t>template </a:t>
            </a:r>
            <a:r>
              <a:rPr lang="en-US" smtClean="0">
                <a:solidFill>
                  <a:srgbClr val="231F20"/>
                </a:solidFill>
                <a:latin typeface="Consolas" panose="020B0609020204030204" pitchFamily="49" charset="0"/>
              </a:rPr>
              <a:t>&lt;</a:t>
            </a:r>
            <a:r>
              <a:rPr lang="en-US" smtClean="0">
                <a:solidFill>
                  <a:srgbClr val="638DAE"/>
                </a:solidFill>
                <a:latin typeface="Consolas" panose="020B0609020204030204" pitchFamily="49" charset="0"/>
              </a:rPr>
              <a:t>class </a:t>
            </a:r>
            <a:r>
              <a:rPr lang="en-US" smtClean="0">
                <a:solidFill>
                  <a:srgbClr val="231F20"/>
                </a:solidFill>
                <a:latin typeface="Consolas" panose="020B0609020204030204" pitchFamily="49" charset="0"/>
              </a:rPr>
              <a:t>Type&gt;</a:t>
            </a:r>
            <a:br>
              <a:rPr lang="en-US" smtClean="0">
                <a:solidFill>
                  <a:srgbClr val="231F20"/>
                </a:solidFill>
                <a:latin typeface="Consolas" panose="020B0609020204030204" pitchFamily="49" charset="0"/>
              </a:rPr>
            </a:br>
            <a:r>
              <a:rPr lang="en-US" smtClean="0">
                <a:solidFill>
                  <a:srgbClr val="231F20"/>
                </a:solidFill>
                <a:latin typeface="Consolas" panose="020B0609020204030204" pitchFamily="49" charset="0"/>
              </a:rPr>
              <a:t>declaration;</a:t>
            </a:r>
            <a:endParaRPr lang="en-US"/>
          </a:p>
          <a:p>
            <a:r>
              <a:rPr lang="en-US" smtClean="0"/>
              <a:t>Ex 13-8</a:t>
            </a:r>
          </a:p>
          <a:p>
            <a:pPr lvl="1"/>
            <a:r>
              <a:rPr lang="en-US">
                <a:solidFill>
                  <a:srgbClr val="638DAE"/>
                </a:solidFill>
                <a:latin typeface="Consolas" panose="020B0609020204030204" pitchFamily="49" charset="0"/>
              </a:rPr>
              <a:t>template </a:t>
            </a:r>
            <a:r>
              <a:rPr lang="en-US">
                <a:solidFill>
                  <a:srgbClr val="231F20"/>
                </a:solidFill>
                <a:latin typeface="Consolas" panose="020B0609020204030204" pitchFamily="49" charset="0"/>
              </a:rPr>
              <a:t>&lt;</a:t>
            </a:r>
            <a:r>
              <a:rPr lang="en-US">
                <a:solidFill>
                  <a:srgbClr val="638DAE"/>
                </a:solidFill>
                <a:latin typeface="Consolas" panose="020B0609020204030204" pitchFamily="49" charset="0"/>
              </a:rPr>
              <a:t>class </a:t>
            </a:r>
            <a:r>
              <a:rPr lang="en-US">
                <a:solidFill>
                  <a:srgbClr val="231F20"/>
                </a:solidFill>
                <a:latin typeface="Consolas" panose="020B0609020204030204" pitchFamily="49" charset="0"/>
              </a:rPr>
              <a:t>Type&gt;</a:t>
            </a:r>
            <a:br>
              <a:rPr lang="en-US">
                <a:solidFill>
                  <a:srgbClr val="231F20"/>
                </a:solidFill>
                <a:latin typeface="Consolas" panose="020B0609020204030204" pitchFamily="49" charset="0"/>
              </a:rPr>
            </a:br>
            <a:r>
              <a:rPr lang="en-US">
                <a:solidFill>
                  <a:srgbClr val="231F20"/>
                </a:solidFill>
                <a:latin typeface="Consolas" panose="020B0609020204030204" pitchFamily="49" charset="0"/>
              </a:rPr>
              <a:t>Type larger(Type x, Type y</a:t>
            </a:r>
            <a:r>
              <a:rPr lang="en-US" smtClean="0">
                <a:solidFill>
                  <a:srgbClr val="231F20"/>
                </a:solidFill>
                <a:latin typeface="Consolas" panose="020B0609020204030204" pitchFamily="49" charset="0"/>
              </a:rPr>
              <a:t>);</a:t>
            </a:r>
            <a:endParaRPr lang="en-US">
              <a:latin typeface="Consolas" panose="020B0609020204030204" pitchFamily="49" charset="0"/>
            </a:endParaRPr>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162</a:t>
            </a:fld>
            <a:endParaRPr lang="en-US"/>
          </a:p>
        </p:txBody>
      </p:sp>
    </p:spTree>
    <p:extLst>
      <p:ext uri="{BB962C8B-B14F-4D97-AF65-F5344CB8AC3E}">
        <p14:creationId xmlns:p14="http://schemas.microsoft.com/office/powerpoint/2010/main" val="31766730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14</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smtClean="0"/>
              <a:t>Excpetion Handling</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163</a:t>
            </a:fld>
            <a:endParaRPr lang="en-US"/>
          </a:p>
        </p:txBody>
      </p:sp>
    </p:spTree>
    <p:extLst>
      <p:ext uri="{BB962C8B-B14F-4D97-AF65-F5344CB8AC3E}">
        <p14:creationId xmlns:p14="http://schemas.microsoft.com/office/powerpoint/2010/main" val="38604966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mtClean="0"/>
              <a:t>Exception </a:t>
            </a:r>
            <a:r>
              <a:rPr lang="en-US" smtClean="0"/>
              <a:t>(p. 944)</a:t>
            </a:r>
            <a:endParaRPr lang="en-US"/>
          </a:p>
        </p:txBody>
      </p:sp>
      <p:sp>
        <p:nvSpPr>
          <p:cNvPr id="3" name="내용 개체 틀 2"/>
          <p:cNvSpPr>
            <a:spLocks noGrp="1"/>
          </p:cNvSpPr>
          <p:nvPr>
            <p:ph idx="1"/>
          </p:nvPr>
        </p:nvSpPr>
        <p:spPr/>
        <p:txBody>
          <a:bodyPr/>
          <a:lstStyle/>
          <a:p>
            <a:r>
              <a:rPr lang="en-US"/>
              <a:t>An exception is an occurrence of an undesirable situation that can be </a:t>
            </a:r>
            <a:r>
              <a:rPr lang="en-US"/>
              <a:t>detected </a:t>
            </a:r>
            <a:r>
              <a:rPr lang="en-US" smtClean="0"/>
              <a:t>during program execution.</a:t>
            </a:r>
          </a:p>
          <a:p>
            <a:r>
              <a:rPr lang="en-US" smtClean="0"/>
              <a:t>For </a:t>
            </a:r>
            <a:r>
              <a:rPr lang="en-US"/>
              <a:t>example, division by zero is </a:t>
            </a:r>
            <a:r>
              <a:rPr lang="en-US"/>
              <a:t>an </a:t>
            </a:r>
            <a:r>
              <a:rPr lang="en-US" smtClean="0"/>
              <a:t>exception.</a:t>
            </a:r>
          </a:p>
          <a:p>
            <a:r>
              <a:rPr lang="en-US" smtClean="0"/>
              <a:t>Similarly</a:t>
            </a:r>
            <a:r>
              <a:rPr lang="en-US"/>
              <a:t>, trying </a:t>
            </a:r>
            <a:r>
              <a:rPr lang="en-US"/>
              <a:t>to </a:t>
            </a:r>
            <a:r>
              <a:rPr lang="en-US" smtClean="0"/>
              <a:t>open an </a:t>
            </a:r>
            <a:r>
              <a:rPr lang="en-US"/>
              <a:t>input file that does not exist is an exception</a:t>
            </a:r>
            <a:r>
              <a:rPr lang="en-US"/>
              <a:t>, </a:t>
            </a:r>
            <a:r>
              <a:rPr lang="en-US" smtClean="0"/>
              <a:t>as </a:t>
            </a:r>
            <a:r>
              <a:rPr lang="en-US"/>
              <a:t>is an array index that goes out of bounds</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164</a:t>
            </a:fld>
            <a:endParaRPr lang="en-US"/>
          </a:p>
        </p:txBody>
      </p:sp>
    </p:spTree>
    <p:extLst>
      <p:ext uri="{BB962C8B-B14F-4D97-AF65-F5344CB8AC3E}">
        <p14:creationId xmlns:p14="http://schemas.microsoft.com/office/powerpoint/2010/main" val="20759223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mtClean="0"/>
              <a:t>try/catch block </a:t>
            </a:r>
            <a:r>
              <a:rPr lang="en-US" smtClean="0"/>
              <a:t>(p. </a:t>
            </a:r>
            <a:r>
              <a:rPr lang="en-US" smtClean="0"/>
              <a:t>948)</a:t>
            </a:r>
            <a:endParaRPr lang="en-US"/>
          </a:p>
        </p:txBody>
      </p:sp>
      <p:sp>
        <p:nvSpPr>
          <p:cNvPr id="3" name="내용 개체 틀 2"/>
          <p:cNvSpPr>
            <a:spLocks noGrp="1"/>
          </p:cNvSpPr>
          <p:nvPr>
            <p:ph idx="1"/>
          </p:nvPr>
        </p:nvSpPr>
        <p:spPr>
          <a:xfrm>
            <a:off x="681038" y="1255271"/>
            <a:ext cx="8543925" cy="2704254"/>
          </a:xfrm>
        </p:spPr>
        <p:txBody>
          <a:bodyPr>
            <a:normAutofit fontScale="62500" lnSpcReduction="20000"/>
          </a:bodyPr>
          <a:lstStyle/>
          <a:p>
            <a:pPr>
              <a:lnSpc>
                <a:spcPct val="120000"/>
              </a:lnSpc>
            </a:pPr>
            <a:r>
              <a:rPr lang="en-US" smtClean="0"/>
              <a:t>The statements that may generate an exception are placed in a try block.</a:t>
            </a:r>
          </a:p>
          <a:p>
            <a:pPr>
              <a:lnSpc>
                <a:spcPct val="120000"/>
              </a:lnSpc>
            </a:pPr>
            <a:r>
              <a:rPr lang="en-US" smtClean="0"/>
              <a:t>The try block also contains statements that should not be executed if an exception occurs.</a:t>
            </a:r>
          </a:p>
          <a:p>
            <a:pPr>
              <a:lnSpc>
                <a:spcPct val="120000"/>
              </a:lnSpc>
            </a:pPr>
            <a:r>
              <a:rPr lang="en-US" smtClean="0"/>
              <a:t>The try block is followed by one or more catch blocks.</a:t>
            </a:r>
          </a:p>
          <a:p>
            <a:pPr>
              <a:lnSpc>
                <a:spcPct val="120000"/>
              </a:lnSpc>
            </a:pPr>
            <a:r>
              <a:rPr lang="en-US" smtClean="0"/>
              <a:t>A catch block specifies the type of exception it can catch and contains an exception handler</a:t>
            </a:r>
          </a:p>
          <a:p>
            <a:pPr>
              <a:lnSpc>
                <a:spcPct val="120000"/>
              </a:lnSpc>
            </a:pPr>
            <a:r>
              <a:rPr lang="en-US" smtClean="0"/>
              <a:t>Ex : 14-5, 14-8</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165</a:t>
            </a:fld>
            <a:endParaRPr lang="en-US"/>
          </a:p>
        </p:txBody>
      </p:sp>
      <p:sp>
        <p:nvSpPr>
          <p:cNvPr id="7" name="직사각형 6"/>
          <p:cNvSpPr/>
          <p:nvPr/>
        </p:nvSpPr>
        <p:spPr>
          <a:xfrm>
            <a:off x="2838450" y="3849662"/>
            <a:ext cx="5523062" cy="2339102"/>
          </a:xfrm>
          <a:prstGeom prst="rect">
            <a:avLst/>
          </a:prstGeom>
          <a:ln>
            <a:solidFill>
              <a:schemeClr val="accent1"/>
            </a:solidFill>
          </a:ln>
        </p:spPr>
        <p:txBody>
          <a:bodyPr wrap="square" anchor="ctr">
            <a:spAutoFit/>
          </a:bodyPr>
          <a:lstStyle/>
          <a:p>
            <a:pPr lvl="1"/>
            <a:endParaRPr lang="en-US" sz="1600" smtClean="0">
              <a:solidFill>
                <a:srgbClr val="638DAE"/>
              </a:solidFill>
              <a:latin typeface="Consolas" panose="020B0609020204030204" pitchFamily="49" charset="0"/>
            </a:endParaRPr>
          </a:p>
          <a:p>
            <a:pPr lvl="1"/>
            <a:r>
              <a:rPr lang="en-US" sz="1600" smtClean="0">
                <a:solidFill>
                  <a:srgbClr val="638DAE"/>
                </a:solidFill>
                <a:latin typeface="Consolas" panose="020B0609020204030204" pitchFamily="49" charset="0"/>
              </a:rPr>
              <a:t>try </a:t>
            </a:r>
            <a:r>
              <a:rPr lang="en-US" sz="1600" smtClean="0">
                <a:solidFill>
                  <a:srgbClr val="231F20"/>
                </a:solidFill>
                <a:latin typeface="Consolas" panose="020B0609020204030204" pitchFamily="49" charset="0"/>
              </a:rPr>
              <a:t>{</a:t>
            </a:r>
            <a:r>
              <a:rPr lang="en-US" sz="1600">
                <a:solidFill>
                  <a:srgbClr val="231F20"/>
                </a:solidFill>
                <a:latin typeface="Consolas" panose="020B0609020204030204" pitchFamily="49" charset="0"/>
              </a:rPr>
              <a:t/>
            </a:r>
            <a:br>
              <a:rPr lang="en-US" sz="1600">
                <a:solidFill>
                  <a:srgbClr val="231F20"/>
                </a:solidFill>
                <a:latin typeface="Consolas" panose="020B0609020204030204" pitchFamily="49" charset="0"/>
              </a:rPr>
            </a:br>
            <a:r>
              <a:rPr lang="en-US" sz="1600" smtClean="0">
                <a:solidFill>
                  <a:srgbClr val="231F20"/>
                </a:solidFill>
                <a:latin typeface="Consolas" panose="020B0609020204030204" pitchFamily="49" charset="0"/>
              </a:rPr>
              <a:t>  </a:t>
            </a:r>
            <a:r>
              <a:rPr lang="en-US" sz="1600" smtClean="0">
                <a:solidFill>
                  <a:srgbClr val="00A77E"/>
                </a:solidFill>
                <a:latin typeface="Consolas" panose="020B0609020204030204" pitchFamily="49" charset="0"/>
              </a:rPr>
              <a:t>//</a:t>
            </a:r>
            <a:r>
              <a:rPr lang="en-US" sz="1600">
                <a:solidFill>
                  <a:srgbClr val="00A77E"/>
                </a:solidFill>
                <a:latin typeface="Consolas" panose="020B0609020204030204" pitchFamily="49" charset="0"/>
              </a:rPr>
              <a:t>statements</a:t>
            </a:r>
            <a:r>
              <a:rPr lang="en-US" sz="1600">
                <a:solidFill>
                  <a:srgbClr val="00A77E"/>
                </a:solidFill>
                <a:latin typeface="Consolas" panose="020B0609020204030204" pitchFamily="49" charset="0"/>
              </a:rPr>
              <a:t/>
            </a:r>
            <a:br>
              <a:rPr lang="en-US" sz="1600">
                <a:solidFill>
                  <a:srgbClr val="00A77E"/>
                </a:solidFill>
                <a:latin typeface="Consolas" panose="020B0609020204030204" pitchFamily="49" charset="0"/>
              </a:rPr>
            </a:br>
            <a:r>
              <a:rPr lang="en-US" sz="1600" smtClean="0">
                <a:solidFill>
                  <a:srgbClr val="231F20"/>
                </a:solidFill>
                <a:latin typeface="Consolas" panose="020B0609020204030204" pitchFamily="49" charset="0"/>
              </a:rPr>
              <a:t>} </a:t>
            </a:r>
            <a:r>
              <a:rPr lang="en-US" sz="1600" smtClean="0">
                <a:solidFill>
                  <a:srgbClr val="638DAE"/>
                </a:solidFill>
                <a:latin typeface="Consolas" panose="020B0609020204030204" pitchFamily="49" charset="0"/>
              </a:rPr>
              <a:t>catch </a:t>
            </a:r>
            <a:r>
              <a:rPr lang="en-US" sz="1600">
                <a:solidFill>
                  <a:srgbClr val="231F20"/>
                </a:solidFill>
                <a:latin typeface="Consolas" panose="020B0609020204030204" pitchFamily="49" charset="0"/>
              </a:rPr>
              <a:t>(dataType1 </a:t>
            </a:r>
            <a:r>
              <a:rPr lang="en-US" sz="1600">
                <a:solidFill>
                  <a:srgbClr val="231F20"/>
                </a:solidFill>
                <a:latin typeface="Consolas" panose="020B0609020204030204" pitchFamily="49" charset="0"/>
              </a:rPr>
              <a:t>identifier</a:t>
            </a:r>
            <a:r>
              <a:rPr lang="en-US" sz="1600" smtClean="0">
                <a:solidFill>
                  <a:srgbClr val="231F20"/>
                </a:solidFill>
                <a:latin typeface="Consolas" panose="020B0609020204030204" pitchFamily="49" charset="0"/>
              </a:rPr>
              <a:t>) {</a:t>
            </a:r>
            <a:r>
              <a:rPr lang="en-US" sz="1600">
                <a:solidFill>
                  <a:srgbClr val="231F20"/>
                </a:solidFill>
                <a:latin typeface="Consolas" panose="020B0609020204030204" pitchFamily="49" charset="0"/>
              </a:rPr>
              <a:t/>
            </a:r>
            <a:br>
              <a:rPr lang="en-US" sz="1600">
                <a:solidFill>
                  <a:srgbClr val="231F20"/>
                </a:solidFill>
                <a:latin typeface="Consolas" panose="020B0609020204030204" pitchFamily="49" charset="0"/>
              </a:rPr>
            </a:br>
            <a:r>
              <a:rPr lang="en-US" sz="1600" smtClean="0">
                <a:solidFill>
                  <a:srgbClr val="231F20"/>
                </a:solidFill>
                <a:latin typeface="Consolas" panose="020B0609020204030204" pitchFamily="49" charset="0"/>
              </a:rPr>
              <a:t>  </a:t>
            </a:r>
            <a:r>
              <a:rPr lang="en-US" sz="1600" smtClean="0">
                <a:solidFill>
                  <a:srgbClr val="00A77E"/>
                </a:solidFill>
                <a:latin typeface="Consolas" panose="020B0609020204030204" pitchFamily="49" charset="0"/>
              </a:rPr>
              <a:t>//</a:t>
            </a:r>
            <a:r>
              <a:rPr lang="en-US" sz="1600">
                <a:solidFill>
                  <a:srgbClr val="00A77E"/>
                </a:solidFill>
                <a:latin typeface="Consolas" panose="020B0609020204030204" pitchFamily="49" charset="0"/>
              </a:rPr>
              <a:t>exception-handling code</a:t>
            </a:r>
            <a:r>
              <a:rPr lang="en-US" sz="1600">
                <a:solidFill>
                  <a:srgbClr val="00A77E"/>
                </a:solidFill>
                <a:latin typeface="Consolas" panose="020B0609020204030204" pitchFamily="49" charset="0"/>
              </a:rPr>
              <a:t/>
            </a:r>
            <a:br>
              <a:rPr lang="en-US" sz="1600">
                <a:solidFill>
                  <a:srgbClr val="00A77E"/>
                </a:solidFill>
                <a:latin typeface="Consolas" panose="020B0609020204030204" pitchFamily="49" charset="0"/>
              </a:rPr>
            </a:br>
            <a:r>
              <a:rPr lang="en-US" sz="1600" smtClean="0">
                <a:solidFill>
                  <a:srgbClr val="231F20"/>
                </a:solidFill>
                <a:latin typeface="Consolas" panose="020B0609020204030204" pitchFamily="49" charset="0"/>
              </a:rPr>
              <a:t>} </a:t>
            </a:r>
            <a:r>
              <a:rPr lang="en-US" sz="1600" smtClean="0">
                <a:solidFill>
                  <a:srgbClr val="638DAE"/>
                </a:solidFill>
                <a:latin typeface="Consolas" panose="020B0609020204030204" pitchFamily="49" charset="0"/>
              </a:rPr>
              <a:t>catch </a:t>
            </a:r>
            <a:r>
              <a:rPr lang="en-US" sz="1600" smtClean="0">
                <a:solidFill>
                  <a:srgbClr val="231F20"/>
                </a:solidFill>
                <a:latin typeface="Consolas" panose="020B0609020204030204" pitchFamily="49" charset="0"/>
              </a:rPr>
              <a:t>(...) {</a:t>
            </a:r>
            <a:r>
              <a:rPr lang="en-US" sz="1600">
                <a:solidFill>
                  <a:srgbClr val="231F20"/>
                </a:solidFill>
                <a:latin typeface="Consolas" panose="020B0609020204030204" pitchFamily="49" charset="0"/>
              </a:rPr>
              <a:t/>
            </a:r>
            <a:br>
              <a:rPr lang="en-US" sz="1600">
                <a:solidFill>
                  <a:srgbClr val="231F20"/>
                </a:solidFill>
                <a:latin typeface="Consolas" panose="020B0609020204030204" pitchFamily="49" charset="0"/>
              </a:rPr>
            </a:br>
            <a:r>
              <a:rPr lang="en-US" sz="1600" smtClean="0">
                <a:solidFill>
                  <a:srgbClr val="231F20"/>
                </a:solidFill>
                <a:latin typeface="Consolas" panose="020B0609020204030204" pitchFamily="49" charset="0"/>
              </a:rPr>
              <a:t>  </a:t>
            </a:r>
            <a:r>
              <a:rPr lang="en-US" sz="1600" smtClean="0">
                <a:solidFill>
                  <a:srgbClr val="00A77E"/>
                </a:solidFill>
                <a:latin typeface="Consolas" panose="020B0609020204030204" pitchFamily="49" charset="0"/>
              </a:rPr>
              <a:t>//</a:t>
            </a:r>
            <a:r>
              <a:rPr lang="en-US" sz="1600">
                <a:solidFill>
                  <a:srgbClr val="00A77E"/>
                </a:solidFill>
                <a:latin typeface="Consolas" panose="020B0609020204030204" pitchFamily="49" charset="0"/>
              </a:rPr>
              <a:t>exception-handling code</a:t>
            </a:r>
            <a:br>
              <a:rPr lang="en-US" sz="1600">
                <a:solidFill>
                  <a:srgbClr val="00A77E"/>
                </a:solidFill>
                <a:latin typeface="Consolas" panose="020B0609020204030204" pitchFamily="49" charset="0"/>
              </a:rPr>
            </a:br>
            <a:r>
              <a:rPr lang="en-US" sz="1600">
                <a:solidFill>
                  <a:srgbClr val="231F20"/>
                </a:solidFill>
                <a:latin typeface="Consolas" panose="020B0609020204030204" pitchFamily="49" charset="0"/>
              </a:rPr>
              <a:t>}</a:t>
            </a:r>
            <a:r>
              <a:rPr lang="en-US" sz="1600">
                <a:latin typeface="Consolas" panose="020B0609020204030204" pitchFamily="49" charset="0"/>
              </a:rPr>
              <a:t> </a:t>
            </a:r>
            <a:endParaRPr lang="en-US" sz="1600" smtClean="0">
              <a:latin typeface="Consolas" panose="020B0609020204030204" pitchFamily="49" charset="0"/>
            </a:endParaRPr>
          </a:p>
          <a:p>
            <a:pPr lvl="1"/>
            <a:endParaRPr lang="en-US" sz="1600">
              <a:latin typeface="Consolas" panose="020B0609020204030204" pitchFamily="49" charset="0"/>
            </a:endParaRPr>
          </a:p>
        </p:txBody>
      </p:sp>
    </p:spTree>
    <p:extLst>
      <p:ext uri="{BB962C8B-B14F-4D97-AF65-F5344CB8AC3E}">
        <p14:creationId xmlns:p14="http://schemas.microsoft.com/office/powerpoint/2010/main" val="933534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a:t>Creating Your Own Exception </a:t>
            </a:r>
            <a:r>
              <a:rPr lang="en-US" sz="3200"/>
              <a:t>Classes</a:t>
            </a:r>
            <a:r>
              <a:rPr lang="en-US" sz="3200"/>
              <a:t> </a:t>
            </a:r>
            <a:r>
              <a:rPr lang="en-US" sz="3200" smtClean="0"/>
              <a:t>(p. 959)</a:t>
            </a:r>
            <a:endParaRPr lang="en-US" sz="3200"/>
          </a:p>
        </p:txBody>
      </p:sp>
      <p:sp>
        <p:nvSpPr>
          <p:cNvPr id="3" name="내용 개체 틀 2"/>
          <p:cNvSpPr>
            <a:spLocks noGrp="1"/>
          </p:cNvSpPr>
          <p:nvPr>
            <p:ph idx="1"/>
          </p:nvPr>
        </p:nvSpPr>
        <p:spPr/>
        <p:txBody>
          <a:bodyPr/>
          <a:lstStyle/>
          <a:p>
            <a:r>
              <a:rPr lang="en-US"/>
              <a:t>C++ enables programmers to create their own exception classes to handle </a:t>
            </a:r>
            <a:r>
              <a:rPr lang="en-US"/>
              <a:t>both </a:t>
            </a:r>
            <a:r>
              <a:rPr lang="en-US" smtClean="0"/>
              <a:t>the exceptions </a:t>
            </a:r>
            <a:r>
              <a:rPr lang="en-US"/>
              <a:t>not covered by C++’s exception classes and their own </a:t>
            </a:r>
            <a:r>
              <a:rPr lang="en-US"/>
              <a:t>exceptions</a:t>
            </a:r>
            <a:r>
              <a:rPr lang="en-US" smtClean="0"/>
              <a:t>.</a:t>
            </a:r>
          </a:p>
          <a:p>
            <a:r>
              <a:rPr lang="en-US" smtClean="0"/>
              <a:t>Ex : 14-10, 14-11</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166</a:t>
            </a:fld>
            <a:endParaRPr lang="en-US"/>
          </a:p>
        </p:txBody>
      </p:sp>
    </p:spTree>
    <p:extLst>
      <p:ext uri="{BB962C8B-B14F-4D97-AF65-F5344CB8AC3E}">
        <p14:creationId xmlns:p14="http://schemas.microsoft.com/office/powerpoint/2010/main" val="9297726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a:t>Rethrowing and Throwing </a:t>
            </a:r>
            <a:r>
              <a:rPr lang="en-US" sz="3200"/>
              <a:t>an </a:t>
            </a:r>
            <a:r>
              <a:rPr lang="en-US" sz="3200" smtClean="0"/>
              <a:t>Exception (p. 968)</a:t>
            </a:r>
            <a:endParaRPr lang="en-US" sz="3200"/>
          </a:p>
        </p:txBody>
      </p:sp>
      <p:sp>
        <p:nvSpPr>
          <p:cNvPr id="3" name="내용 개체 틀 2"/>
          <p:cNvSpPr>
            <a:spLocks noGrp="1"/>
          </p:cNvSpPr>
          <p:nvPr>
            <p:ph idx="1"/>
          </p:nvPr>
        </p:nvSpPr>
        <p:spPr/>
        <p:txBody>
          <a:bodyPr/>
          <a:lstStyle/>
          <a:p>
            <a:r>
              <a:rPr lang="en-US"/>
              <a:t>The mechanism of rethrowing </a:t>
            </a:r>
            <a:r>
              <a:rPr lang="en-US"/>
              <a:t>or </a:t>
            </a:r>
            <a:r>
              <a:rPr lang="en-US" smtClean="0"/>
              <a:t>throwing an </a:t>
            </a:r>
            <a:r>
              <a:rPr lang="en-US"/>
              <a:t>exception is quite useful in cases in which a catch block catches the </a:t>
            </a:r>
            <a:r>
              <a:rPr lang="en-US"/>
              <a:t>exception </a:t>
            </a:r>
            <a:r>
              <a:rPr lang="en-US" smtClean="0"/>
              <a:t>but cannot </a:t>
            </a:r>
            <a:r>
              <a:rPr lang="en-US"/>
              <a:t>handle the exception, or if the catch block decides that the exception </a:t>
            </a:r>
            <a:r>
              <a:rPr lang="en-US"/>
              <a:t>should </a:t>
            </a:r>
            <a:r>
              <a:rPr lang="en-US" smtClean="0"/>
              <a:t>be handled </a:t>
            </a:r>
            <a:r>
              <a:rPr lang="en-US"/>
              <a:t>by the calling block </a:t>
            </a:r>
            <a:r>
              <a:rPr lang="en-US"/>
              <a:t>or </a:t>
            </a:r>
            <a:r>
              <a:rPr lang="en-US" smtClean="0"/>
              <a:t>environment.</a:t>
            </a:r>
          </a:p>
          <a:p>
            <a:r>
              <a:rPr lang="en-US"/>
              <a:t>To rethrow or throw an exception, we use the throw </a:t>
            </a:r>
            <a:r>
              <a:rPr lang="en-US"/>
              <a:t>statement</a:t>
            </a:r>
            <a:r>
              <a:rPr lang="en-US" smtClean="0"/>
              <a:t>.</a:t>
            </a:r>
          </a:p>
          <a:p>
            <a:r>
              <a:rPr lang="en-US" smtClean="0"/>
              <a:t>Ex : 14-15, 14-16</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167</a:t>
            </a:fld>
            <a:endParaRPr lang="en-US"/>
          </a:p>
        </p:txBody>
      </p:sp>
    </p:spTree>
    <p:extLst>
      <p:ext uri="{BB962C8B-B14F-4D97-AF65-F5344CB8AC3E}">
        <p14:creationId xmlns:p14="http://schemas.microsoft.com/office/powerpoint/2010/main" val="11681217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a:t>
            </a:r>
            <a:r>
              <a:rPr lang="en-US" smtClean="0"/>
              <a:t>15</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smtClean="0"/>
              <a:t>Recursion</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168</a:t>
            </a:fld>
            <a:endParaRPr lang="en-US"/>
          </a:p>
        </p:txBody>
      </p:sp>
    </p:spTree>
    <p:extLst>
      <p:ext uri="{BB962C8B-B14F-4D97-AF65-F5344CB8AC3E}">
        <p14:creationId xmlns:p14="http://schemas.microsoft.com/office/powerpoint/2010/main" val="33797217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Recursive Definition (p. 986)</a:t>
            </a:r>
            <a:endParaRPr lang="en-US"/>
          </a:p>
        </p:txBody>
      </p:sp>
      <p:sp>
        <p:nvSpPr>
          <p:cNvPr id="3" name="내용 개체 틀 2"/>
          <p:cNvSpPr>
            <a:spLocks noGrp="1"/>
          </p:cNvSpPr>
          <p:nvPr>
            <p:ph idx="1"/>
          </p:nvPr>
        </p:nvSpPr>
        <p:spPr/>
        <p:txBody>
          <a:bodyPr/>
          <a:lstStyle/>
          <a:p>
            <a:r>
              <a:rPr lang="en-US"/>
              <a:t>The process of solving a problem by reducing it to smaller versions of itself is called recursion.</a:t>
            </a:r>
          </a:p>
          <a:p>
            <a:r>
              <a:rPr lang="en-US"/>
              <a:t>Recursion is a very powerful way to solve certain problems for which the </a:t>
            </a:r>
            <a:r>
              <a:rPr lang="en-US"/>
              <a:t>solution </a:t>
            </a:r>
            <a:r>
              <a:rPr lang="en-US" smtClean="0"/>
              <a:t>would otherwise </a:t>
            </a:r>
            <a:r>
              <a:rPr lang="en-US"/>
              <a:t>be </a:t>
            </a:r>
            <a:r>
              <a:rPr lang="en-US"/>
              <a:t>very </a:t>
            </a:r>
            <a:r>
              <a:rPr lang="en-US" smtClean="0"/>
              <a:t>complicated.</a:t>
            </a:r>
          </a:p>
          <a:p>
            <a:r>
              <a:rPr lang="en-US" smtClean="0"/>
              <a:t>Ex: 15-2</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169</a:t>
            </a:fld>
            <a:endParaRPr lang="en-US"/>
          </a:p>
        </p:txBody>
      </p:sp>
    </p:spTree>
    <p:extLst>
      <p:ext uri="{BB962C8B-B14F-4D97-AF65-F5344CB8AC3E}">
        <p14:creationId xmlns:p14="http://schemas.microsoft.com/office/powerpoint/2010/main" val="227021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C++ Program</a:t>
            </a:r>
            <a:endParaRPr lang="en-US"/>
          </a:p>
        </p:txBody>
      </p:sp>
      <p:sp>
        <p:nvSpPr>
          <p:cNvPr id="3" name="내용 개체 틀 2"/>
          <p:cNvSpPr>
            <a:spLocks noGrp="1"/>
          </p:cNvSpPr>
          <p:nvPr>
            <p:ph idx="1"/>
          </p:nvPr>
        </p:nvSpPr>
        <p:spPr>
          <a:xfrm>
            <a:off x="681038" y="1255271"/>
            <a:ext cx="8543925" cy="3099015"/>
          </a:xfrm>
        </p:spPr>
        <p:txBody>
          <a:bodyPr>
            <a:normAutofit/>
          </a:bodyPr>
          <a:lstStyle/>
          <a:p>
            <a:r>
              <a:rPr lang="en-US" smtClean="0"/>
              <a:t>Comments</a:t>
            </a:r>
          </a:p>
          <a:p>
            <a:r>
              <a:rPr lang="en-US" smtClean="0"/>
              <a:t>Special Symbols</a:t>
            </a:r>
          </a:p>
          <a:p>
            <a:r>
              <a:rPr lang="en-US" smtClean="0"/>
              <a:t>Reserved Words</a:t>
            </a:r>
          </a:p>
          <a:p>
            <a:r>
              <a:rPr lang="en-US" smtClean="0"/>
              <a:t>Identifier</a:t>
            </a:r>
          </a:p>
          <a:p>
            <a:r>
              <a:rPr lang="en-US" smtClean="0"/>
              <a:t>Whitespaces</a:t>
            </a:r>
            <a:r>
              <a:rPr lang="en-US"/>
              <a:t/>
            </a:r>
            <a:br>
              <a:rPr lang="en-US"/>
            </a:br>
            <a:endParaRPr lang="en-US"/>
          </a:p>
        </p:txBody>
      </p:sp>
      <p:sp>
        <p:nvSpPr>
          <p:cNvPr id="4" name="날짜 개체 틀 3"/>
          <p:cNvSpPr>
            <a:spLocks noGrp="1"/>
          </p:cNvSpPr>
          <p:nvPr>
            <p:ph type="dt" sz="half" idx="10"/>
          </p:nvPr>
        </p:nvSpPr>
        <p:spPr/>
        <p:txBody>
          <a:bodyPr/>
          <a:lstStyle/>
          <a:p>
            <a:fld id="{6249D0FA-3D5A-493D-8909-4E5C0FD16EF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spTree>
    <p:extLst>
      <p:ext uri="{BB962C8B-B14F-4D97-AF65-F5344CB8AC3E}">
        <p14:creationId xmlns:p14="http://schemas.microsoft.com/office/powerpoint/2010/main" val="40787277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a:t>
            </a:r>
            <a:r>
              <a:rPr lang="en-US" smtClean="0"/>
              <a:t>17</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smtClean="0"/>
              <a:t>Linked List</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170</a:t>
            </a:fld>
            <a:endParaRPr lang="en-US"/>
          </a:p>
        </p:txBody>
      </p:sp>
    </p:spTree>
    <p:extLst>
      <p:ext uri="{BB962C8B-B14F-4D97-AF65-F5344CB8AC3E}">
        <p14:creationId xmlns:p14="http://schemas.microsoft.com/office/powerpoint/2010/main" val="32033795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Windows Programming</a:t>
            </a:r>
            <a:endParaRPr lang="en-US"/>
          </a:p>
        </p:txBody>
      </p:sp>
      <p:sp>
        <p:nvSpPr>
          <p:cNvPr id="3" name="텍스트 개체 틀 2"/>
          <p:cNvSpPr>
            <a:spLocks noGrp="1"/>
          </p:cNvSpPr>
          <p:nvPr>
            <p:ph type="body" idx="1"/>
          </p:nvPr>
        </p:nvSpPr>
        <p:spPr>
          <a:xfrm>
            <a:off x="1237673" y="3675065"/>
            <a:ext cx="7167418" cy="1500187"/>
          </a:xfrm>
        </p:spPr>
        <p:txBody>
          <a:bodyPr anchor="ctr"/>
          <a:lstStyle/>
          <a:p>
            <a:pPr algn="ctr"/>
            <a:r>
              <a:rPr lang="en-US" smtClean="0"/>
              <a:t>--</a:t>
            </a:r>
            <a:endParaRPr lang="en-US"/>
          </a:p>
        </p:txBody>
      </p:sp>
      <p:sp>
        <p:nvSpPr>
          <p:cNvPr id="4" name="날짜 개체 틀 3"/>
          <p:cNvSpPr>
            <a:spLocks noGrp="1"/>
          </p:cNvSpPr>
          <p:nvPr>
            <p:ph type="dt" sz="half" idx="10"/>
          </p:nvPr>
        </p:nvSpPr>
        <p:spPr/>
        <p:txBody>
          <a:bodyPr/>
          <a:lstStyle/>
          <a:p>
            <a:fld id="{4503C642-1AC5-4602-BD61-8A9B1A6F7CC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171</a:t>
            </a:fld>
            <a:endParaRPr lang="en-US"/>
          </a:p>
        </p:txBody>
      </p:sp>
    </p:spTree>
    <p:extLst>
      <p:ext uri="{BB962C8B-B14F-4D97-AF65-F5344CB8AC3E}">
        <p14:creationId xmlns:p14="http://schemas.microsoft.com/office/powerpoint/2010/main" val="2983372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Windows Programing</a:t>
            </a:r>
            <a:endParaRPr lang="en-US"/>
          </a:p>
        </p:txBody>
      </p:sp>
      <p:sp>
        <p:nvSpPr>
          <p:cNvPr id="3" name="내용 개체 틀 2"/>
          <p:cNvSpPr>
            <a:spLocks noGrp="1"/>
          </p:cNvSpPr>
          <p:nvPr>
            <p:ph idx="1"/>
          </p:nvPr>
        </p:nvSpPr>
        <p:spPr>
          <a:xfrm>
            <a:off x="681038" y="1255271"/>
            <a:ext cx="8543925" cy="2249929"/>
          </a:xfrm>
        </p:spPr>
        <p:txBody>
          <a:bodyPr/>
          <a:lstStyle/>
          <a:p>
            <a:r>
              <a:rPr lang="en-US" smtClean="0"/>
              <a:t>Windows API Programming</a:t>
            </a:r>
          </a:p>
          <a:p>
            <a:r>
              <a:rPr lang="en-US" smtClean="0"/>
              <a:t>MFC Progamming</a:t>
            </a:r>
          </a:p>
          <a:p>
            <a:r>
              <a:rPr lang="en-US" smtClean="0"/>
              <a:t>Windows Form Programming</a:t>
            </a:r>
          </a:p>
          <a:p>
            <a:r>
              <a:rPr lang="en-US" smtClean="0"/>
              <a:t>Universal Windows Programming</a:t>
            </a:r>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172</a:t>
            </a:fld>
            <a:endParaRPr lang="en-US"/>
          </a:p>
        </p:txBody>
      </p:sp>
      <p:pic>
        <p:nvPicPr>
          <p:cNvPr id="1026" name="Picture 2" descr="Universal Windows Platform apps run on a variety of devices, support adaptive user interface, natural user input, one store, one dev center, and cloud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3775076"/>
            <a:ext cx="5544383" cy="231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0953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Window API Programming</a:t>
            </a:r>
            <a:endParaRPr lang="en-US"/>
          </a:p>
        </p:txBody>
      </p:sp>
      <p:sp>
        <p:nvSpPr>
          <p:cNvPr id="3" name="내용 개체 틀 2"/>
          <p:cNvSpPr>
            <a:spLocks noGrp="1"/>
          </p:cNvSpPr>
          <p:nvPr>
            <p:ph idx="1"/>
          </p:nvPr>
        </p:nvSpPr>
        <p:spPr/>
        <p:txBody>
          <a:bodyPr>
            <a:normAutofit fontScale="92500" lnSpcReduction="10000"/>
          </a:bodyPr>
          <a:lstStyle/>
          <a:p>
            <a:r>
              <a:rPr lang="en-US"/>
              <a:t>Windows API </a:t>
            </a:r>
            <a:r>
              <a:rPr lang="en-US" smtClean="0"/>
              <a:t>tutorial</a:t>
            </a:r>
            <a:endParaRPr lang="en-US"/>
          </a:p>
          <a:p>
            <a:pPr lvl="1"/>
            <a:r>
              <a:rPr lang="en-US" smtClean="0">
                <a:hlinkClick r:id="rId2"/>
              </a:rPr>
              <a:t>http</a:t>
            </a:r>
            <a:r>
              <a:rPr lang="en-US">
                <a:hlinkClick r:id="rId2"/>
              </a:rPr>
              <a:t>://zetcode.com/gui/winapi</a:t>
            </a:r>
            <a:r>
              <a:rPr lang="en-US" smtClean="0">
                <a:hlinkClick r:id="rId2"/>
              </a:rPr>
              <a:t>/</a:t>
            </a:r>
            <a:r>
              <a:rPr lang="en-US" smtClean="0"/>
              <a:t> </a:t>
            </a:r>
            <a:endParaRPr lang="en-US"/>
          </a:p>
          <a:p>
            <a:r>
              <a:rPr lang="en-US" smtClean="0"/>
              <a:t>Learn </a:t>
            </a:r>
            <a:r>
              <a:rPr lang="en-US"/>
              <a:t>to Program for Windows in C++</a:t>
            </a:r>
          </a:p>
          <a:p>
            <a:pPr lvl="1"/>
            <a:r>
              <a:rPr lang="en-US" smtClean="0">
                <a:hlinkClick r:id="rId3"/>
              </a:rPr>
              <a:t>https</a:t>
            </a:r>
            <a:r>
              <a:rPr lang="en-US">
                <a:hlinkClick r:id="rId3"/>
              </a:rPr>
              <a:t>://msdn.microsoft.com/en-us/library/windows/desktop/ff381399(v=vs.85).aspx</a:t>
            </a:r>
          </a:p>
          <a:p>
            <a:r>
              <a:rPr lang="en-US"/>
              <a:t>Your First Windows </a:t>
            </a:r>
            <a:r>
              <a:rPr lang="en-US" smtClean="0"/>
              <a:t>Program</a:t>
            </a:r>
            <a:endParaRPr lang="en-US" smtClean="0">
              <a:hlinkClick r:id="rId3"/>
            </a:endParaRPr>
          </a:p>
          <a:p>
            <a:pPr lvl="1"/>
            <a:r>
              <a:rPr lang="en-US" smtClean="0">
                <a:hlinkClick r:id="rId3"/>
              </a:rPr>
              <a:t>https</a:t>
            </a:r>
            <a:r>
              <a:rPr lang="en-US">
                <a:hlinkClick r:id="rId3"/>
              </a:rPr>
              <a:t>://msdn.microsoft.com/en-us/library/windows/desktop/ff381409(v=vs.85).</a:t>
            </a:r>
            <a:r>
              <a:rPr lang="en-US" smtClean="0">
                <a:hlinkClick r:id="rId3"/>
              </a:rPr>
              <a:t>aspx</a:t>
            </a:r>
            <a:endParaRPr lang="en-US" smtClean="0"/>
          </a:p>
          <a:p>
            <a:r>
              <a:rPr lang="en-US"/>
              <a:t>Windows Graphics</a:t>
            </a:r>
          </a:p>
          <a:p>
            <a:pPr lvl="1"/>
            <a:r>
              <a:rPr lang="en-US">
                <a:hlinkClick r:id="rId4"/>
              </a:rPr>
              <a:t>https://msdn.microsoft.com/en-us/library/windows/desktop/ff684175(v=vs.85).</a:t>
            </a:r>
            <a:r>
              <a:rPr lang="en-US" smtClean="0">
                <a:hlinkClick r:id="rId4"/>
              </a:rPr>
              <a:t>aspx</a:t>
            </a:r>
          </a:p>
          <a:p>
            <a:pPr lvl="1"/>
            <a:endParaRPr lang="en-US">
              <a:hlinkClick r:id="rId4"/>
            </a:endParaRPr>
          </a:p>
          <a:p>
            <a:pPr lvl="1"/>
            <a:r>
              <a:rPr lang="en-US" smtClean="0">
                <a:hlinkClick r:id="rId4"/>
              </a:rPr>
              <a:t>https</a:t>
            </a:r>
            <a:r>
              <a:rPr lang="en-US">
                <a:hlinkClick r:id="rId4"/>
              </a:rPr>
              <a:t>://</a:t>
            </a:r>
            <a:r>
              <a:rPr lang="en-US" smtClean="0">
                <a:hlinkClick r:id="rId4"/>
              </a:rPr>
              <a:t>github.com/ujentus/D2DSample</a:t>
            </a:r>
            <a:r>
              <a:rPr lang="en-US" smtClean="0"/>
              <a:t> </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173</a:t>
            </a:fld>
            <a:endParaRPr lang="en-US"/>
          </a:p>
        </p:txBody>
      </p:sp>
    </p:spTree>
    <p:extLst>
      <p:ext uri="{BB962C8B-B14F-4D97-AF65-F5344CB8AC3E}">
        <p14:creationId xmlns:p14="http://schemas.microsoft.com/office/powerpoint/2010/main" val="28080191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MFC Application</a:t>
            </a:r>
            <a:endParaRPr lang="en-US"/>
          </a:p>
        </p:txBody>
      </p:sp>
      <p:sp>
        <p:nvSpPr>
          <p:cNvPr id="3" name="내용 개체 틀 2"/>
          <p:cNvSpPr>
            <a:spLocks noGrp="1"/>
          </p:cNvSpPr>
          <p:nvPr>
            <p:ph idx="1"/>
          </p:nvPr>
        </p:nvSpPr>
        <p:spPr>
          <a:xfrm>
            <a:off x="681038" y="1255271"/>
            <a:ext cx="8934017" cy="1303202"/>
          </a:xfrm>
        </p:spPr>
        <p:txBody>
          <a:bodyPr/>
          <a:lstStyle/>
          <a:p>
            <a:r>
              <a:rPr lang="en-US">
                <a:hlinkClick r:id="rId2"/>
              </a:rPr>
              <a:t>https://</a:t>
            </a:r>
            <a:r>
              <a:rPr lang="en-US" smtClean="0">
                <a:hlinkClick r:id="rId2"/>
              </a:rPr>
              <a:t>msdn.microsoft.com/en-us/library/9es9d1k4.aspx</a:t>
            </a:r>
            <a:r>
              <a:rPr lang="en-US" smtClean="0"/>
              <a:t> </a:t>
            </a:r>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174</a:t>
            </a:fld>
            <a:endParaRPr lang="en-US"/>
          </a:p>
        </p:txBody>
      </p:sp>
      <p:pic>
        <p:nvPicPr>
          <p:cNvPr id="7" name="그림 6"/>
          <p:cNvPicPr>
            <a:picLocks noChangeAspect="1"/>
          </p:cNvPicPr>
          <p:nvPr/>
        </p:nvPicPr>
        <p:blipFill>
          <a:blip r:embed="rId3"/>
          <a:stretch>
            <a:fillRect/>
          </a:stretch>
        </p:blipFill>
        <p:spPr>
          <a:xfrm>
            <a:off x="5359780" y="2475345"/>
            <a:ext cx="3735874" cy="3259281"/>
          </a:xfrm>
          <a:prstGeom prst="rect">
            <a:avLst/>
          </a:prstGeom>
        </p:spPr>
      </p:pic>
      <p:pic>
        <p:nvPicPr>
          <p:cNvPr id="1026" name="Picture 2" descr="https://i.stack.imgur.com/K0qJ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74" y="2490208"/>
            <a:ext cx="4133628" cy="324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49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Windows Form Application</a:t>
            </a:r>
            <a:endParaRPr lang="en-US"/>
          </a:p>
        </p:txBody>
      </p:sp>
      <p:sp>
        <p:nvSpPr>
          <p:cNvPr id="3" name="내용 개체 틀 2"/>
          <p:cNvSpPr>
            <a:spLocks noGrp="1"/>
          </p:cNvSpPr>
          <p:nvPr>
            <p:ph idx="1"/>
          </p:nvPr>
        </p:nvSpPr>
        <p:spPr>
          <a:xfrm>
            <a:off x="681038" y="1255271"/>
            <a:ext cx="8543925" cy="1340147"/>
          </a:xfrm>
        </p:spPr>
        <p:txBody>
          <a:bodyPr>
            <a:normAutofit fontScale="70000" lnSpcReduction="20000"/>
          </a:bodyPr>
          <a:lstStyle/>
          <a:p>
            <a:pPr fontAlgn="base"/>
            <a:r>
              <a:rPr lang="en-US" smtClean="0"/>
              <a:t>Getting </a:t>
            </a:r>
            <a:r>
              <a:rPr lang="en-US"/>
              <a:t>Started with Windows </a:t>
            </a:r>
            <a:r>
              <a:rPr lang="en-US" smtClean="0"/>
              <a:t>Forms</a:t>
            </a:r>
          </a:p>
          <a:p>
            <a:pPr lvl="1" fontAlgn="base"/>
            <a:r>
              <a:rPr lang="en-US" smtClean="0">
                <a:hlinkClick r:id="rId2"/>
              </a:rPr>
              <a:t>http</a:t>
            </a:r>
            <a:r>
              <a:rPr lang="en-US">
                <a:hlinkClick r:id="rId2"/>
              </a:rPr>
              <a:t>://</a:t>
            </a:r>
            <a:r>
              <a:rPr lang="en-US" smtClean="0">
                <a:hlinkClick r:id="rId2"/>
              </a:rPr>
              <a:t>msdn.microsoft.com/en-us/library/ms229601.aspx</a:t>
            </a:r>
            <a:r>
              <a:rPr lang="en-US" smtClean="0"/>
              <a:t> </a:t>
            </a:r>
          </a:p>
          <a:p>
            <a:pPr fontAlgn="base"/>
            <a:r>
              <a:rPr lang="en-US" smtClean="0"/>
              <a:t>Creating a project</a:t>
            </a:r>
          </a:p>
          <a:p>
            <a:pPr lvl="1" fontAlgn="base"/>
            <a:r>
              <a:rPr lang="en-US">
                <a:hlinkClick r:id="rId3"/>
              </a:rPr>
              <a:t>https://</a:t>
            </a:r>
            <a:r>
              <a:rPr lang="en-US" smtClean="0">
                <a:hlinkClick r:id="rId3"/>
              </a:rPr>
              <a:t>stackoverflow.com/questions/32404247/cant-find-windows-forms-application-for-c</a:t>
            </a:r>
            <a:r>
              <a:rPr lang="en-US" smtClean="0"/>
              <a:t> </a:t>
            </a:r>
            <a:endParaRPr lang="en-US"/>
          </a:p>
          <a:p>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175</a:t>
            </a:fld>
            <a:endParaRPr lang="en-US"/>
          </a:p>
        </p:txBody>
      </p:sp>
    </p:spTree>
    <p:extLst>
      <p:ext uri="{BB962C8B-B14F-4D97-AF65-F5344CB8AC3E}">
        <p14:creationId xmlns:p14="http://schemas.microsoft.com/office/powerpoint/2010/main" val="29609683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Creating a windows form project</a:t>
            </a:r>
            <a:endParaRPr lang="en-US"/>
          </a:p>
        </p:txBody>
      </p:sp>
      <p:sp>
        <p:nvSpPr>
          <p:cNvPr id="3" name="내용 개체 틀 2"/>
          <p:cNvSpPr>
            <a:spLocks noGrp="1"/>
          </p:cNvSpPr>
          <p:nvPr>
            <p:ph idx="1"/>
          </p:nvPr>
        </p:nvSpPr>
        <p:spPr>
          <a:xfrm>
            <a:off x="681038" y="1255271"/>
            <a:ext cx="8998671" cy="4921692"/>
          </a:xfrm>
        </p:spPr>
        <p:txBody>
          <a:bodyPr>
            <a:normAutofit fontScale="55000" lnSpcReduction="20000"/>
          </a:bodyPr>
          <a:lstStyle/>
          <a:p>
            <a:pPr>
              <a:lnSpc>
                <a:spcPct val="120000"/>
              </a:lnSpc>
            </a:pPr>
            <a:r>
              <a:rPr lang="en-US" smtClean="0"/>
              <a:t>Create </a:t>
            </a:r>
            <a:r>
              <a:rPr lang="en-US"/>
              <a:t>an empty C++ CLR project and add a Windows Forms to it</a:t>
            </a:r>
            <a:r>
              <a:rPr lang="en-US" smtClean="0"/>
              <a:t>.</a:t>
            </a:r>
          </a:p>
          <a:p>
            <a:pPr>
              <a:lnSpc>
                <a:spcPct val="120000"/>
              </a:lnSpc>
            </a:pPr>
            <a:r>
              <a:rPr lang="en-US" smtClean="0"/>
              <a:t>Press </a:t>
            </a:r>
            <a:r>
              <a:rPr lang="en-US"/>
              <a:t>Ctrl-Shift-A and create a Windows Form (under UI).</a:t>
            </a:r>
          </a:p>
          <a:p>
            <a:pPr>
              <a:lnSpc>
                <a:spcPct val="120000"/>
              </a:lnSpc>
            </a:pPr>
            <a:r>
              <a:rPr lang="en-US"/>
              <a:t>Inside the CPP file that is created, paste this code, replacing anything in square brackets except [STAThread] with the appropriate names</a:t>
            </a:r>
            <a:r>
              <a:rPr lang="en-US" smtClean="0"/>
              <a:t>:</a:t>
            </a:r>
            <a:endParaRPr lang="en-US"/>
          </a:p>
          <a:p>
            <a:pPr lvl="1">
              <a:lnSpc>
                <a:spcPct val="120000"/>
              </a:lnSpc>
            </a:pPr>
            <a:r>
              <a:rPr lang="en-US">
                <a:latin typeface="Consolas" panose="020B0609020204030204" pitchFamily="49" charset="0"/>
              </a:rPr>
              <a:t>#include "[FORM NAME].h</a:t>
            </a:r>
            <a:r>
              <a:rPr lang="en-US" smtClean="0">
                <a:latin typeface="Consolas" panose="020B0609020204030204" pitchFamily="49" charset="0"/>
              </a:rPr>
              <a:t>"</a:t>
            </a:r>
            <a:endParaRPr lang="en-US">
              <a:latin typeface="Consolas" panose="020B0609020204030204" pitchFamily="49" charset="0"/>
            </a:endParaRPr>
          </a:p>
          <a:p>
            <a:pPr lvl="1">
              <a:lnSpc>
                <a:spcPct val="120000"/>
              </a:lnSpc>
            </a:pPr>
            <a:r>
              <a:rPr lang="en-US">
                <a:latin typeface="Consolas" panose="020B0609020204030204" pitchFamily="49" charset="0"/>
              </a:rPr>
              <a:t>using namespace </a:t>
            </a:r>
            <a:r>
              <a:rPr lang="en-US" smtClean="0">
                <a:latin typeface="Consolas" panose="020B0609020204030204" pitchFamily="49" charset="0"/>
              </a:rPr>
              <a:t>System;</a:t>
            </a:r>
          </a:p>
          <a:p>
            <a:pPr lvl="1">
              <a:lnSpc>
                <a:spcPct val="120000"/>
              </a:lnSpc>
            </a:pPr>
            <a:r>
              <a:rPr lang="en-US" smtClean="0">
                <a:latin typeface="Consolas" panose="020B0609020204030204" pitchFamily="49" charset="0"/>
              </a:rPr>
              <a:t>using namespace System::Windows::Forms;</a:t>
            </a:r>
            <a:endParaRPr lang="en-US">
              <a:latin typeface="Consolas" panose="020B0609020204030204" pitchFamily="49" charset="0"/>
            </a:endParaRPr>
          </a:p>
          <a:p>
            <a:pPr lvl="1">
              <a:lnSpc>
                <a:spcPct val="120000"/>
              </a:lnSpc>
            </a:pPr>
            <a:r>
              <a:rPr lang="en-US">
                <a:latin typeface="Consolas" panose="020B0609020204030204" pitchFamily="49" charset="0"/>
              </a:rPr>
              <a:t>[STAThread]//leave this as is</a:t>
            </a:r>
          </a:p>
          <a:p>
            <a:pPr lvl="1">
              <a:lnSpc>
                <a:spcPct val="120000"/>
              </a:lnSpc>
            </a:pPr>
            <a:r>
              <a:rPr lang="en-US">
                <a:latin typeface="Consolas" panose="020B0609020204030204" pitchFamily="49" charset="0"/>
              </a:rPr>
              <a:t>void main(array&lt;String^&gt;^ args) {</a:t>
            </a:r>
          </a:p>
          <a:p>
            <a:pPr lvl="1">
              <a:lnSpc>
                <a:spcPct val="120000"/>
              </a:lnSpc>
            </a:pPr>
            <a:r>
              <a:rPr lang="en-US">
                <a:latin typeface="Consolas" panose="020B0609020204030204" pitchFamily="49" charset="0"/>
              </a:rPr>
              <a:t>    Application::EnableVisualStyles();</a:t>
            </a:r>
          </a:p>
          <a:p>
            <a:pPr lvl="1">
              <a:lnSpc>
                <a:spcPct val="120000"/>
              </a:lnSpc>
            </a:pPr>
            <a:r>
              <a:rPr lang="en-US">
                <a:latin typeface="Consolas" panose="020B0609020204030204" pitchFamily="49" charset="0"/>
              </a:rPr>
              <a:t>    Application::SetCompatibleTextRenderingDefault(false);</a:t>
            </a:r>
          </a:p>
          <a:p>
            <a:pPr lvl="1">
              <a:lnSpc>
                <a:spcPct val="120000"/>
              </a:lnSpc>
            </a:pPr>
            <a:r>
              <a:rPr lang="en-US">
                <a:latin typeface="Consolas" panose="020B0609020204030204" pitchFamily="49" charset="0"/>
              </a:rPr>
              <a:t>    Application::Run(gcnew [</a:t>
            </a:r>
            <a:r>
              <a:rPr lang="en-US">
                <a:solidFill>
                  <a:srgbClr val="FF0000"/>
                </a:solidFill>
                <a:latin typeface="Consolas" panose="020B0609020204030204" pitchFamily="49" charset="0"/>
              </a:rPr>
              <a:t>PROJECT NAME</a:t>
            </a:r>
            <a:r>
              <a:rPr lang="en-US">
                <a:latin typeface="Consolas" panose="020B0609020204030204" pitchFamily="49" charset="0"/>
              </a:rPr>
              <a:t>]::[</a:t>
            </a:r>
            <a:r>
              <a:rPr lang="en-US">
                <a:solidFill>
                  <a:srgbClr val="FF0000"/>
                </a:solidFill>
                <a:latin typeface="Consolas" panose="020B0609020204030204" pitchFamily="49" charset="0"/>
              </a:rPr>
              <a:t>FORM NAME</a:t>
            </a:r>
            <a:r>
              <a:rPr lang="en-US">
                <a:latin typeface="Consolas" panose="020B0609020204030204" pitchFamily="49" charset="0"/>
              </a:rPr>
              <a:t>]);</a:t>
            </a:r>
          </a:p>
          <a:p>
            <a:pPr lvl="1">
              <a:lnSpc>
                <a:spcPct val="120000"/>
              </a:lnSpc>
            </a:pPr>
            <a:r>
              <a:rPr lang="en-US">
                <a:latin typeface="Consolas" panose="020B0609020204030204" pitchFamily="49" charset="0"/>
              </a:rPr>
              <a:t>}</a:t>
            </a:r>
          </a:p>
          <a:p>
            <a:pPr>
              <a:lnSpc>
                <a:spcPct val="120000"/>
              </a:lnSpc>
            </a:pPr>
            <a:r>
              <a:rPr lang="en-US" smtClean="0"/>
              <a:t>Configuration </a:t>
            </a:r>
            <a:r>
              <a:rPr lang="en-US"/>
              <a:t>Properties &gt; Linker &gt; Advanced, change Entry Point to "main" (without quotation marks).</a:t>
            </a:r>
          </a:p>
          <a:p>
            <a:pPr>
              <a:lnSpc>
                <a:spcPct val="120000"/>
              </a:lnSpc>
            </a:pPr>
            <a:r>
              <a:rPr lang="en-US" smtClean="0"/>
              <a:t>Configuration </a:t>
            </a:r>
            <a:r>
              <a:rPr lang="en-US"/>
              <a:t>Properties &gt; Linker &gt; System, change SubSystem to "Windows (/SUBSYSTEM:WINDOWS)" (without quotation marks).</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176</a:t>
            </a:fld>
            <a:endParaRPr lang="en-US"/>
          </a:p>
        </p:txBody>
      </p:sp>
    </p:spTree>
    <p:extLst>
      <p:ext uri="{BB962C8B-B14F-4D97-AF65-F5344CB8AC3E}">
        <p14:creationId xmlns:p14="http://schemas.microsoft.com/office/powerpoint/2010/main" val="54352287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Windows Form Project</a:t>
            </a:r>
            <a:endParaRPr lang="en-US"/>
          </a:p>
        </p:txBody>
      </p:sp>
      <p:sp>
        <p:nvSpPr>
          <p:cNvPr id="3" name="내용 개체 틀 2"/>
          <p:cNvSpPr>
            <a:spLocks noGrp="1"/>
          </p:cNvSpPr>
          <p:nvPr>
            <p:ph idx="1"/>
          </p:nvPr>
        </p:nvSpPr>
        <p:spPr/>
        <p:txBody>
          <a:bodyPr>
            <a:normAutofit fontScale="92500" lnSpcReduction="20000"/>
          </a:bodyPr>
          <a:lstStyle/>
          <a:p>
            <a:r>
              <a:rPr lang="en-US" smtClean="0"/>
              <a:t>opencv </a:t>
            </a:r>
            <a:r>
              <a:rPr lang="ko-KR" altLang="en-US" smtClean="0"/>
              <a:t>빌드</a:t>
            </a:r>
            <a:endParaRPr lang="en-US" smtClean="0"/>
          </a:p>
          <a:p>
            <a:pPr lvl="1"/>
            <a:r>
              <a:rPr lang="en-US" smtClean="0"/>
              <a:t>opencv </a:t>
            </a:r>
            <a:r>
              <a:rPr lang="ko-KR" altLang="en-US" smtClean="0"/>
              <a:t>소스 다운로드</a:t>
            </a:r>
            <a:endParaRPr lang="en-US" altLang="ko-KR" smtClean="0"/>
          </a:p>
          <a:p>
            <a:pPr lvl="2">
              <a:lnSpc>
                <a:spcPct val="120000"/>
              </a:lnSpc>
            </a:pPr>
            <a:r>
              <a:rPr lang="en-US">
                <a:hlinkClick r:id="rId2"/>
              </a:rPr>
              <a:t>https://opencv.org/releases.html</a:t>
            </a:r>
            <a:r>
              <a:rPr lang="en-US"/>
              <a:t> </a:t>
            </a:r>
          </a:p>
          <a:p>
            <a:pPr lvl="2">
              <a:lnSpc>
                <a:spcPct val="120000"/>
              </a:lnSpc>
            </a:pPr>
            <a:r>
              <a:rPr lang="en-US"/>
              <a:t>2.4 </a:t>
            </a:r>
            <a:r>
              <a:rPr lang="ko-KR" altLang="en-US"/>
              <a:t>버전 소스 </a:t>
            </a:r>
            <a:r>
              <a:rPr lang="en-US" altLang="ko-KR"/>
              <a:t>zip</a:t>
            </a:r>
            <a:r>
              <a:rPr lang="ko-KR" altLang="en-US"/>
              <a:t> 파일 다운로드</a:t>
            </a:r>
            <a:endParaRPr lang="en-US" altLang="ko-KR" smtClean="0"/>
          </a:p>
          <a:p>
            <a:pPr lvl="1"/>
            <a:r>
              <a:rPr lang="en-US" smtClean="0"/>
              <a:t>opencv library build</a:t>
            </a:r>
          </a:p>
          <a:p>
            <a:pPr lvl="2"/>
            <a:r>
              <a:rPr lang="en-US"/>
              <a:t>cmake </a:t>
            </a:r>
            <a:r>
              <a:rPr lang="ko-KR" altLang="en-US" smtClean="0"/>
              <a:t>설치</a:t>
            </a:r>
            <a:endParaRPr lang="en-US" smtClean="0"/>
          </a:p>
          <a:p>
            <a:pPr lvl="2"/>
            <a:r>
              <a:rPr lang="en-US" smtClean="0"/>
              <a:t>cmake-gui </a:t>
            </a:r>
            <a:r>
              <a:rPr lang="ko-KR" altLang="en-US" smtClean="0"/>
              <a:t>실행</a:t>
            </a:r>
            <a:endParaRPr lang="en-US" altLang="ko-KR" smtClean="0"/>
          </a:p>
          <a:p>
            <a:pPr lvl="3"/>
            <a:r>
              <a:rPr lang="en-US" smtClean="0"/>
              <a:t>Configure</a:t>
            </a:r>
          </a:p>
          <a:p>
            <a:pPr lvl="3"/>
            <a:r>
              <a:rPr lang="en-US" smtClean="0"/>
              <a:t>Generatre</a:t>
            </a:r>
          </a:p>
          <a:p>
            <a:pPr lvl="3"/>
            <a:r>
              <a:rPr lang="en-US" smtClean="0"/>
              <a:t>Open project</a:t>
            </a:r>
          </a:p>
          <a:p>
            <a:pPr lvl="4"/>
            <a:r>
              <a:rPr lang="en-US" smtClean="0">
                <a:solidFill>
                  <a:srgbClr val="FF0000"/>
                </a:solidFill>
              </a:rPr>
              <a:t>Visual Studio Project </a:t>
            </a:r>
            <a:r>
              <a:rPr lang="ko-KR" altLang="en-US" smtClean="0">
                <a:solidFill>
                  <a:srgbClr val="FF0000"/>
                </a:solidFill>
              </a:rPr>
              <a:t>빌드</a:t>
            </a:r>
            <a:endParaRPr lang="en-US">
              <a:solidFill>
                <a:srgbClr val="FF0000"/>
              </a:solidFill>
            </a:endParaRPr>
          </a:p>
          <a:p>
            <a:r>
              <a:rPr lang="en-US" smtClean="0"/>
              <a:t>Windows Form project </a:t>
            </a:r>
            <a:r>
              <a:rPr lang="ko-KR" altLang="en-US" smtClean="0"/>
              <a:t>빌드</a:t>
            </a:r>
            <a:endParaRPr lang="en-US" altLang="ko-KR" smtClean="0"/>
          </a:p>
          <a:p>
            <a:pPr lvl="1"/>
            <a:r>
              <a:rPr lang="en-US" smtClean="0"/>
              <a:t>VisionWinFormApp </a:t>
            </a:r>
            <a:r>
              <a:rPr lang="ko-KR" altLang="en-US" smtClean="0"/>
              <a:t>솔루션 </a:t>
            </a:r>
            <a:r>
              <a:rPr lang="en-US" altLang="ko-KR" smtClean="0"/>
              <a:t>Open</a:t>
            </a:r>
            <a:r>
              <a:rPr lang="en-US" smtClean="0"/>
              <a:t> </a:t>
            </a:r>
            <a:endParaRPr lang="en-US"/>
          </a:p>
          <a:p>
            <a:pPr lvl="2"/>
            <a:r>
              <a:rPr lang="en-US" smtClean="0"/>
              <a:t>opencv include directories </a:t>
            </a:r>
            <a:r>
              <a:rPr lang="ko-KR" altLang="en-US" smtClean="0"/>
              <a:t>설정</a:t>
            </a:r>
            <a:endParaRPr lang="en-US" altLang="ko-KR" smtClean="0"/>
          </a:p>
          <a:p>
            <a:pPr lvl="2"/>
            <a:r>
              <a:rPr lang="en-US" smtClean="0"/>
              <a:t>opencv library diectores </a:t>
            </a:r>
            <a:r>
              <a:rPr lang="ko-KR" altLang="en-US" smtClean="0"/>
              <a:t>설정</a:t>
            </a:r>
            <a:endParaRPr lang="en-US" smtClean="0"/>
          </a:p>
          <a:p>
            <a:pPr lvl="2"/>
            <a:r>
              <a:rPr lang="en-US" smtClean="0"/>
              <a:t>opencv lib </a:t>
            </a:r>
            <a:r>
              <a:rPr lang="ko-KR" altLang="en-US" smtClean="0"/>
              <a:t>설정</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177</a:t>
            </a:fld>
            <a:endParaRPr lang="en-US"/>
          </a:p>
        </p:txBody>
      </p:sp>
      <mc:AlternateContent xmlns:mc="http://schemas.openxmlformats.org/markup-compatibility/2006" xmlns:p14="http://schemas.microsoft.com/office/powerpoint/2010/main">
        <mc:Choice Requires="p14">
          <p:contentPart p14:bwMode="auto" r:id="rId3">
            <p14:nvContentPartPr>
              <p14:cNvPr id="7" name="잉크 6"/>
              <p14:cNvContentPartPr/>
              <p14:nvPr/>
            </p14:nvContentPartPr>
            <p14:xfrm>
              <a:off x="1117440" y="2571840"/>
              <a:ext cx="4623120" cy="38520"/>
            </p14:xfrm>
          </p:contentPart>
        </mc:Choice>
        <mc:Fallback xmlns="">
          <p:pic>
            <p:nvPicPr>
              <p:cNvPr id="7" name="잉크 6"/>
              <p:cNvPicPr/>
              <p:nvPr/>
            </p:nvPicPr>
            <p:blipFill>
              <a:blip r:embed="rId4"/>
              <a:stretch>
                <a:fillRect/>
              </a:stretch>
            </p:blipFill>
            <p:spPr>
              <a:xfrm>
                <a:off x="1101600" y="2508120"/>
                <a:ext cx="4654800" cy="165600"/>
              </a:xfrm>
              <a:prstGeom prst="rect">
                <a:avLst/>
              </a:prstGeom>
            </p:spPr>
          </p:pic>
        </mc:Fallback>
      </mc:AlternateContent>
    </p:spTree>
    <p:extLst>
      <p:ext uri="{BB962C8B-B14F-4D97-AF65-F5344CB8AC3E}">
        <p14:creationId xmlns:p14="http://schemas.microsoft.com/office/powerpoint/2010/main" val="382066281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OpenCv</a:t>
            </a:r>
            <a:endParaRPr lang="en-US"/>
          </a:p>
        </p:txBody>
      </p:sp>
      <p:sp>
        <p:nvSpPr>
          <p:cNvPr id="3" name="내용 개체 틀 2"/>
          <p:cNvSpPr>
            <a:spLocks noGrp="1"/>
          </p:cNvSpPr>
          <p:nvPr>
            <p:ph idx="1"/>
          </p:nvPr>
        </p:nvSpPr>
        <p:spPr/>
        <p:txBody>
          <a:bodyPr>
            <a:normAutofit fontScale="70000" lnSpcReduction="20000"/>
          </a:bodyPr>
          <a:lstStyle/>
          <a:p>
            <a:pPr>
              <a:lnSpc>
                <a:spcPct val="120000"/>
              </a:lnSpc>
            </a:pPr>
            <a:r>
              <a:rPr lang="en-US" smtClean="0">
                <a:hlinkClick r:id="rId2"/>
              </a:rPr>
              <a:t>https</a:t>
            </a:r>
            <a:r>
              <a:rPr lang="en-US">
                <a:hlinkClick r:id="rId2"/>
              </a:rPr>
              <a:t>://</a:t>
            </a:r>
            <a:r>
              <a:rPr lang="en-US" smtClean="0">
                <a:hlinkClick r:id="rId2"/>
              </a:rPr>
              <a:t>opencv.org</a:t>
            </a:r>
            <a:endParaRPr lang="en-US" smtClean="0"/>
          </a:p>
          <a:p>
            <a:pPr>
              <a:lnSpc>
                <a:spcPct val="120000"/>
              </a:lnSpc>
            </a:pPr>
            <a:r>
              <a:rPr lang="en-US"/>
              <a:t>OpenCV (Open Source Computer Vision Library) is released under a BSD license and hence it’s free for both academic and commercial </a:t>
            </a:r>
            <a:r>
              <a:rPr lang="en-US" smtClean="0"/>
              <a:t>use.</a:t>
            </a:r>
          </a:p>
          <a:p>
            <a:pPr>
              <a:lnSpc>
                <a:spcPct val="120000"/>
              </a:lnSpc>
            </a:pPr>
            <a:r>
              <a:rPr lang="en-US" smtClean="0"/>
              <a:t>It </a:t>
            </a:r>
            <a:r>
              <a:rPr lang="en-US"/>
              <a:t>has C++, Python and Java interfaces and supports Windows, Linux, Mac OS, iOS and Android. OpenCV was designed for computational efficiency and with a strong focus on real-time </a:t>
            </a:r>
            <a:r>
              <a:rPr lang="en-US" smtClean="0"/>
              <a:t>applications.</a:t>
            </a:r>
          </a:p>
          <a:p>
            <a:pPr>
              <a:lnSpc>
                <a:spcPct val="120000"/>
              </a:lnSpc>
            </a:pPr>
            <a:r>
              <a:rPr lang="en-US" smtClean="0"/>
              <a:t>Written </a:t>
            </a:r>
            <a:r>
              <a:rPr lang="en-US"/>
              <a:t>in optimized C/C++, the library can take advantage of multi-core </a:t>
            </a:r>
            <a:r>
              <a:rPr lang="en-US" smtClean="0"/>
              <a:t>processing.</a:t>
            </a:r>
          </a:p>
          <a:p>
            <a:pPr>
              <a:lnSpc>
                <a:spcPct val="120000"/>
              </a:lnSpc>
            </a:pPr>
            <a:r>
              <a:rPr lang="en-US" smtClean="0"/>
              <a:t>Enabled </a:t>
            </a:r>
            <a:r>
              <a:rPr lang="en-US"/>
              <a:t>with OpenCL, it can take advantage of the hardware acceleration of the underlying heterogeneous compute platform</a:t>
            </a:r>
            <a:r>
              <a:rPr lang="en-US" smtClean="0"/>
              <a:t>.</a:t>
            </a:r>
          </a:p>
          <a:p>
            <a:pPr>
              <a:lnSpc>
                <a:spcPct val="120000"/>
              </a:lnSpc>
            </a:pPr>
            <a:r>
              <a:rPr lang="en-US" smtClean="0"/>
              <a:t>Usage </a:t>
            </a:r>
            <a:r>
              <a:rPr lang="en-US"/>
              <a:t>ranges from interactive art, to mines inspection, stitching maps on the web or through advanced robotics</a:t>
            </a:r>
            <a:r>
              <a:rPr lang="en-US" smtClean="0"/>
              <a:t>.</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178</a:t>
            </a:fld>
            <a:endParaRPr lang="en-US"/>
          </a:p>
        </p:txBody>
      </p:sp>
    </p:spTree>
    <p:extLst>
      <p:ext uri="{BB962C8B-B14F-4D97-AF65-F5344CB8AC3E}">
        <p14:creationId xmlns:p14="http://schemas.microsoft.com/office/powerpoint/2010/main" val="6339065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Cmake</a:t>
            </a:r>
            <a:endParaRPr lang="en-US"/>
          </a:p>
        </p:txBody>
      </p:sp>
      <p:sp>
        <p:nvSpPr>
          <p:cNvPr id="3" name="내용 개체 틀 2"/>
          <p:cNvSpPr>
            <a:spLocks noGrp="1"/>
          </p:cNvSpPr>
          <p:nvPr>
            <p:ph idx="1"/>
          </p:nvPr>
        </p:nvSpPr>
        <p:spPr>
          <a:xfrm>
            <a:off x="681038" y="1255271"/>
            <a:ext cx="8543925" cy="4880609"/>
          </a:xfrm>
        </p:spPr>
        <p:txBody>
          <a:bodyPr>
            <a:normAutofit fontScale="92500" lnSpcReduction="20000"/>
          </a:bodyPr>
          <a:lstStyle/>
          <a:p>
            <a:pPr>
              <a:lnSpc>
                <a:spcPct val="110000"/>
              </a:lnSpc>
            </a:pPr>
            <a:r>
              <a:rPr lang="en-US">
                <a:hlinkClick r:id="rId2"/>
              </a:rPr>
              <a:t>https://cmake.org</a:t>
            </a:r>
            <a:r>
              <a:rPr lang="en-US" smtClean="0">
                <a:hlinkClick r:id="rId2"/>
              </a:rPr>
              <a:t>/</a:t>
            </a:r>
            <a:r>
              <a:rPr lang="en-US" smtClean="0"/>
              <a:t> </a:t>
            </a:r>
            <a:endParaRPr lang="en-US"/>
          </a:p>
          <a:p>
            <a:pPr>
              <a:lnSpc>
                <a:spcPct val="110000"/>
              </a:lnSpc>
            </a:pPr>
            <a:r>
              <a:rPr lang="en-US"/>
              <a:t>CMake is an open-source, cross-platform family of tools designed to build, test and package software</a:t>
            </a:r>
            <a:r>
              <a:rPr lang="en-US" smtClean="0"/>
              <a:t>.</a:t>
            </a:r>
          </a:p>
          <a:p>
            <a:pPr>
              <a:lnSpc>
                <a:spcPct val="110000"/>
              </a:lnSpc>
            </a:pPr>
            <a:r>
              <a:rPr lang="en-US" smtClean="0"/>
              <a:t>CMake </a:t>
            </a:r>
            <a:r>
              <a:rPr lang="en-US"/>
              <a:t>is used to control the software compilation process using simple platform and compiler independent configuration files, and generate native makefiles and workspaces that can be used in the compiler environment of your </a:t>
            </a:r>
            <a:r>
              <a:rPr lang="en-US" smtClean="0"/>
              <a:t>choice.</a:t>
            </a:r>
          </a:p>
          <a:p>
            <a:pPr>
              <a:lnSpc>
                <a:spcPct val="110000"/>
              </a:lnSpc>
            </a:pPr>
            <a:r>
              <a:rPr lang="en-US" smtClean="0"/>
              <a:t>The </a:t>
            </a:r>
            <a:r>
              <a:rPr lang="en-US"/>
              <a:t>suite of CMake tools were created by Kitware in response to the need for a powerful, cross-platform build environment for open-source projects such as ITK and VTK.</a:t>
            </a:r>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179</a:t>
            </a:fld>
            <a:endParaRPr lang="en-US"/>
          </a:p>
        </p:txBody>
      </p:sp>
      <p:pic>
        <p:nvPicPr>
          <p:cNvPr id="1026" name="Picture 2" descr="CMa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63" y="402084"/>
            <a:ext cx="1905000" cy="74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45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C++ Program (p. 34)</a:t>
            </a:r>
            <a:endParaRPr lang="en-US"/>
          </a:p>
        </p:txBody>
      </p:sp>
      <p:sp>
        <p:nvSpPr>
          <p:cNvPr id="3" name="내용 개체 틀 2"/>
          <p:cNvSpPr>
            <a:spLocks noGrp="1"/>
          </p:cNvSpPr>
          <p:nvPr>
            <p:ph idx="1"/>
          </p:nvPr>
        </p:nvSpPr>
        <p:spPr>
          <a:xfrm>
            <a:off x="681038" y="1255272"/>
            <a:ext cx="8543925" cy="2418954"/>
          </a:xfrm>
        </p:spPr>
        <p:txBody>
          <a:bodyPr>
            <a:normAutofit lnSpcReduction="10000"/>
          </a:bodyPr>
          <a:lstStyle/>
          <a:p>
            <a:r>
              <a:rPr lang="en-US" smtClean="0"/>
              <a:t>Comments</a:t>
            </a:r>
          </a:p>
          <a:p>
            <a:pPr lvl="1"/>
            <a:r>
              <a:rPr lang="en-US"/>
              <a:t>The program that you write should be clear not only to you, but also to the reader </a:t>
            </a:r>
            <a:r>
              <a:rPr lang="en-US" smtClean="0"/>
              <a:t>of your program.</a:t>
            </a:r>
          </a:p>
          <a:p>
            <a:pPr lvl="1"/>
            <a:r>
              <a:rPr lang="en-US" smtClean="0"/>
              <a:t>Part </a:t>
            </a:r>
            <a:r>
              <a:rPr lang="en-US"/>
              <a:t>of good programming is the inclusion of comments in the </a:t>
            </a:r>
            <a:r>
              <a:rPr lang="en-US" smtClean="0"/>
              <a:t>program.</a:t>
            </a:r>
          </a:p>
          <a:p>
            <a:pPr lvl="1"/>
            <a:r>
              <a:rPr lang="en-US"/>
              <a:t>Comments are for the reader, not for the compiler</a:t>
            </a:r>
            <a:r>
              <a:rPr lang="en-US" smtClean="0"/>
              <a:t>.</a:t>
            </a:r>
            <a:r>
              <a:rPr lang="en-US"/>
              <a:t/>
            </a:r>
            <a:br>
              <a:rPr lang="en-US"/>
            </a:br>
            <a:endParaRPr lang="en-US"/>
          </a:p>
        </p:txBody>
      </p:sp>
      <p:sp>
        <p:nvSpPr>
          <p:cNvPr id="4" name="날짜 개체 틀 3"/>
          <p:cNvSpPr>
            <a:spLocks noGrp="1"/>
          </p:cNvSpPr>
          <p:nvPr>
            <p:ph type="dt" sz="half" idx="10"/>
          </p:nvPr>
        </p:nvSpPr>
        <p:spPr/>
        <p:txBody>
          <a:bodyPr/>
          <a:lstStyle/>
          <a:p>
            <a:fld id="{6886A1B2-CA82-4DEB-9A52-BE8CE7BB947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sp>
        <p:nvSpPr>
          <p:cNvPr id="8" name="직사각형 7"/>
          <p:cNvSpPr/>
          <p:nvPr/>
        </p:nvSpPr>
        <p:spPr>
          <a:xfrm>
            <a:off x="1517140" y="3593394"/>
            <a:ext cx="6871717" cy="1231106"/>
          </a:xfrm>
          <a:prstGeom prst="rect">
            <a:avLst/>
          </a:prstGeom>
          <a:ln>
            <a:solidFill>
              <a:schemeClr val="accent1"/>
            </a:solidFill>
          </a:ln>
        </p:spPr>
        <p:txBody>
          <a:bodyPr wrap="square" anchor="ctr">
            <a:spAutoFit/>
          </a:bodyPr>
          <a:lstStyle/>
          <a:p>
            <a:pPr lvl="1"/>
            <a:r>
              <a:rPr lang="en-US" sz="1400" b="1">
                <a:solidFill>
                  <a:srgbClr val="0070C0"/>
                </a:solidFill>
                <a:latin typeface="돋움체" panose="020B0609000101010101" pitchFamily="49" charset="-127"/>
                <a:ea typeface="돋움체" panose="020B0609000101010101" pitchFamily="49" charset="-127"/>
              </a:rPr>
              <a:t>//**************************************************************</a:t>
            </a:r>
            <a:br>
              <a:rPr lang="en-US" sz="1400" b="1">
                <a:solidFill>
                  <a:srgbClr val="0070C0"/>
                </a:solidFill>
                <a:latin typeface="돋움체" panose="020B0609000101010101" pitchFamily="49" charset="-127"/>
                <a:ea typeface="돋움체" panose="020B0609000101010101" pitchFamily="49" charset="-127"/>
              </a:rPr>
            </a:br>
            <a:r>
              <a:rPr lang="en-US" sz="1400" b="1">
                <a:solidFill>
                  <a:srgbClr val="0070C0"/>
                </a:solidFill>
                <a:latin typeface="돋움체" panose="020B0609000101010101" pitchFamily="49" charset="-127"/>
                <a:ea typeface="돋움체" panose="020B0609000101010101" pitchFamily="49" charset="-127"/>
              </a:rPr>
              <a:t>// Given the length and width of a rectangle, this C++ program</a:t>
            </a:r>
            <a:br>
              <a:rPr lang="en-US" sz="1400" b="1">
                <a:solidFill>
                  <a:srgbClr val="0070C0"/>
                </a:solidFill>
                <a:latin typeface="돋움체" panose="020B0609000101010101" pitchFamily="49" charset="-127"/>
                <a:ea typeface="돋움체" panose="020B0609000101010101" pitchFamily="49" charset="-127"/>
              </a:rPr>
            </a:br>
            <a:r>
              <a:rPr lang="en-US" sz="1400" b="1">
                <a:solidFill>
                  <a:srgbClr val="0070C0"/>
                </a:solidFill>
                <a:latin typeface="돋움체" panose="020B0609000101010101" pitchFamily="49" charset="-127"/>
                <a:ea typeface="돋움체" panose="020B0609000101010101" pitchFamily="49" charset="-127"/>
              </a:rPr>
              <a:t>// computes and outputs the perimeter and area of the rectangle</a:t>
            </a:r>
            <a:r>
              <a:rPr lang="en-US" sz="1400" b="1" smtClean="0">
                <a:solidFill>
                  <a:srgbClr val="0070C0"/>
                </a:solidFill>
                <a:latin typeface="돋움체" panose="020B0609000101010101" pitchFamily="49" charset="-127"/>
                <a:ea typeface="돋움체" panose="020B0609000101010101" pitchFamily="49" charset="-127"/>
              </a:rPr>
              <a:t>.</a:t>
            </a:r>
          </a:p>
          <a:p>
            <a:pPr lvl="1"/>
            <a:r>
              <a:rPr lang="en-US" sz="1400" b="1" smtClean="0">
                <a:solidFill>
                  <a:srgbClr val="0070C0"/>
                </a:solidFill>
                <a:latin typeface="돋움체" panose="020B0609000101010101" pitchFamily="49" charset="-127"/>
                <a:ea typeface="돋움체" panose="020B0609000101010101" pitchFamily="49" charset="-127"/>
              </a:rPr>
              <a:t>//**************************************************************</a:t>
            </a:r>
            <a:r>
              <a:rPr lang="en-US" sz="3200" b="1" smtClean="0">
                <a:solidFill>
                  <a:srgbClr val="0070C0"/>
                </a:solidFill>
                <a:latin typeface="돋움체" panose="020B0609000101010101" pitchFamily="49" charset="-127"/>
                <a:ea typeface="돋움체" panose="020B0609000101010101" pitchFamily="49" charset="-127"/>
              </a:rPr>
              <a:t> </a:t>
            </a:r>
            <a:endParaRPr lang="en-US" sz="3200" b="1">
              <a:solidFill>
                <a:srgbClr val="0070C0"/>
              </a:solidFill>
              <a:latin typeface="돋움체" panose="020B0609000101010101" pitchFamily="49" charset="-127"/>
              <a:ea typeface="돋움체" panose="020B0609000101010101" pitchFamily="49" charset="-127"/>
            </a:endParaRPr>
          </a:p>
        </p:txBody>
      </p:sp>
      <p:sp>
        <p:nvSpPr>
          <p:cNvPr id="10" name="직사각형 9"/>
          <p:cNvSpPr/>
          <p:nvPr/>
        </p:nvSpPr>
        <p:spPr>
          <a:xfrm>
            <a:off x="1517139" y="5055130"/>
            <a:ext cx="6871717" cy="954107"/>
          </a:xfrm>
          <a:prstGeom prst="rect">
            <a:avLst/>
          </a:prstGeom>
          <a:ln>
            <a:solidFill>
              <a:schemeClr val="accent1"/>
            </a:solidFill>
          </a:ln>
        </p:spPr>
        <p:txBody>
          <a:bodyPr wrap="square" anchor="ctr">
            <a:spAutoFit/>
          </a:bodyPr>
          <a:lstStyle/>
          <a:p>
            <a:pPr lvl="1"/>
            <a:r>
              <a:rPr lang="en-US" sz="1400" b="1">
                <a:solidFill>
                  <a:srgbClr val="0070C0"/>
                </a:solidFill>
                <a:latin typeface="돋움체" panose="020B0609000101010101" pitchFamily="49" charset="-127"/>
                <a:ea typeface="돋움체" panose="020B0609000101010101" pitchFamily="49" charset="-127"/>
              </a:rPr>
              <a:t>/*</a:t>
            </a:r>
            <a:br>
              <a:rPr lang="en-US" sz="1400" b="1">
                <a:solidFill>
                  <a:srgbClr val="0070C0"/>
                </a:solidFill>
                <a:latin typeface="돋움체" panose="020B0609000101010101" pitchFamily="49" charset="-127"/>
                <a:ea typeface="돋움체" panose="020B0609000101010101" pitchFamily="49" charset="-127"/>
              </a:rPr>
            </a:br>
            <a:r>
              <a:rPr lang="en-US" sz="1400" b="1">
                <a:solidFill>
                  <a:srgbClr val="0070C0"/>
                </a:solidFill>
                <a:latin typeface="돋움체" panose="020B0609000101010101" pitchFamily="49" charset="-127"/>
                <a:ea typeface="돋움체" panose="020B0609000101010101" pitchFamily="49" charset="-127"/>
              </a:rPr>
              <a:t>    You can include comments that can</a:t>
            </a:r>
            <a:br>
              <a:rPr lang="en-US" sz="1400" b="1">
                <a:solidFill>
                  <a:srgbClr val="0070C0"/>
                </a:solidFill>
                <a:latin typeface="돋움체" panose="020B0609000101010101" pitchFamily="49" charset="-127"/>
                <a:ea typeface="돋움체" panose="020B0609000101010101" pitchFamily="49" charset="-127"/>
              </a:rPr>
            </a:br>
            <a:r>
              <a:rPr lang="en-US" sz="1400" b="1">
                <a:solidFill>
                  <a:srgbClr val="0070C0"/>
                </a:solidFill>
                <a:latin typeface="돋움체" panose="020B0609000101010101" pitchFamily="49" charset="-127"/>
                <a:ea typeface="돋움체" panose="020B0609000101010101" pitchFamily="49" charset="-127"/>
              </a:rPr>
              <a:t>    occupy several lines.</a:t>
            </a:r>
            <a:br>
              <a:rPr lang="en-US" sz="1400" b="1">
                <a:solidFill>
                  <a:srgbClr val="0070C0"/>
                </a:solidFill>
                <a:latin typeface="돋움체" panose="020B0609000101010101" pitchFamily="49" charset="-127"/>
                <a:ea typeface="돋움체" panose="020B0609000101010101" pitchFamily="49" charset="-127"/>
              </a:rPr>
            </a:br>
            <a:r>
              <a:rPr lang="en-US" sz="1400" b="1">
                <a:solidFill>
                  <a:srgbClr val="0070C0"/>
                </a:solidFill>
                <a:latin typeface="돋움체" panose="020B0609000101010101" pitchFamily="49" charset="-127"/>
                <a:ea typeface="돋움체" panose="020B0609000101010101" pitchFamily="49" charset="-127"/>
              </a:rPr>
              <a:t>*/</a:t>
            </a:r>
          </a:p>
        </p:txBody>
      </p:sp>
    </p:spTree>
    <p:extLst>
      <p:ext uri="{BB962C8B-B14F-4D97-AF65-F5344CB8AC3E}">
        <p14:creationId xmlns:p14="http://schemas.microsoft.com/office/powerpoint/2010/main" val="33088043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pic>
        <p:nvPicPr>
          <p:cNvPr id="7" name="내용 개체 틀 6"/>
          <p:cNvPicPr>
            <a:picLocks noGrp="1" noChangeAspect="1"/>
          </p:cNvPicPr>
          <p:nvPr>
            <p:ph idx="1"/>
          </p:nvPr>
        </p:nvPicPr>
        <p:blipFill>
          <a:blip r:embed="rId2"/>
          <a:stretch>
            <a:fillRect/>
          </a:stretch>
        </p:blipFill>
        <p:spPr>
          <a:xfrm>
            <a:off x="681038" y="1331987"/>
            <a:ext cx="8543925" cy="4768702"/>
          </a:xfrm>
          <a:prstGeom prst="rect">
            <a:avLst/>
          </a:prstGeom>
        </p:spPr>
      </p:pic>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180</a:t>
            </a:fld>
            <a:endParaRPr lang="en-US"/>
          </a:p>
        </p:txBody>
      </p:sp>
    </p:spTree>
    <p:extLst>
      <p:ext uri="{BB962C8B-B14F-4D97-AF65-F5344CB8AC3E}">
        <p14:creationId xmlns:p14="http://schemas.microsoft.com/office/powerpoint/2010/main" val="4387516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pic>
        <p:nvPicPr>
          <p:cNvPr id="7" name="내용 개체 틀 6"/>
          <p:cNvPicPr>
            <a:picLocks noGrp="1" noChangeAspect="1"/>
          </p:cNvPicPr>
          <p:nvPr>
            <p:ph idx="1"/>
          </p:nvPr>
        </p:nvPicPr>
        <p:blipFill>
          <a:blip r:embed="rId2"/>
          <a:stretch>
            <a:fillRect/>
          </a:stretch>
        </p:blipFill>
        <p:spPr>
          <a:xfrm>
            <a:off x="1698625" y="1255713"/>
            <a:ext cx="6508750" cy="4921250"/>
          </a:xfrm>
          <a:prstGeom prst="rect">
            <a:avLst/>
          </a:prstGeom>
        </p:spPr>
      </p:pic>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181</a:t>
            </a:fld>
            <a:endParaRPr lang="en-US"/>
          </a:p>
        </p:txBody>
      </p:sp>
    </p:spTree>
    <p:extLst>
      <p:ext uri="{BB962C8B-B14F-4D97-AF65-F5344CB8AC3E}">
        <p14:creationId xmlns:p14="http://schemas.microsoft.com/office/powerpoint/2010/main" val="37612789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3331772" y="2170545"/>
            <a:ext cx="5893192" cy="4119419"/>
          </a:xfrm>
          <a:prstGeom prst="rect">
            <a:avLst/>
          </a:prstGeom>
        </p:spPr>
      </p:pic>
      <p:sp>
        <p:nvSpPr>
          <p:cNvPr id="2" name="제목 1"/>
          <p:cNvSpPr>
            <a:spLocks noGrp="1"/>
          </p:cNvSpPr>
          <p:nvPr>
            <p:ph type="title"/>
          </p:nvPr>
        </p:nvSpPr>
        <p:spPr/>
        <p:txBody>
          <a:bodyPr/>
          <a:lstStyle/>
          <a:p>
            <a:r>
              <a:rPr lang="en-US" smtClean="0"/>
              <a:t>cmake-gui </a:t>
            </a:r>
            <a:r>
              <a:rPr lang="ko-KR" altLang="en-US" smtClean="0"/>
              <a:t>실행</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182</a:t>
            </a:fld>
            <a:endParaRPr lang="en-US"/>
          </a:p>
        </p:txBody>
      </p:sp>
      <p:sp>
        <p:nvSpPr>
          <p:cNvPr id="8" name="내용 개체 틀 7"/>
          <p:cNvSpPr>
            <a:spLocks noGrp="1"/>
          </p:cNvSpPr>
          <p:nvPr>
            <p:ph idx="1"/>
          </p:nvPr>
        </p:nvSpPr>
        <p:spPr>
          <a:xfrm>
            <a:off x="681038" y="1255271"/>
            <a:ext cx="8543925" cy="1995929"/>
          </a:xfrm>
          <a:solidFill>
            <a:srgbClr val="FFFFFF">
              <a:alpha val="34118"/>
            </a:srgbClr>
          </a:solidFill>
        </p:spPr>
        <p:txBody>
          <a:bodyPr>
            <a:normAutofit/>
          </a:bodyPr>
          <a:lstStyle/>
          <a:p>
            <a:r>
              <a:rPr lang="en-US"/>
              <a:t>Configure</a:t>
            </a:r>
          </a:p>
          <a:p>
            <a:r>
              <a:rPr lang="en-US"/>
              <a:t>Generatre</a:t>
            </a:r>
          </a:p>
          <a:p>
            <a:r>
              <a:rPr lang="en-US"/>
              <a:t>Open project</a:t>
            </a:r>
          </a:p>
          <a:p>
            <a:pPr lvl="1"/>
            <a:r>
              <a:rPr lang="en-US"/>
              <a:t>Visual Studio Project </a:t>
            </a:r>
            <a:r>
              <a:rPr lang="ko-KR" altLang="en-US"/>
              <a:t>빌드</a:t>
            </a:r>
            <a:endParaRPr lang="en-US"/>
          </a:p>
        </p:txBody>
      </p:sp>
    </p:spTree>
    <p:extLst>
      <p:ext uri="{BB962C8B-B14F-4D97-AF65-F5344CB8AC3E}">
        <p14:creationId xmlns:p14="http://schemas.microsoft.com/office/powerpoint/2010/main" val="126806133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Windows Form Project </a:t>
            </a:r>
            <a:r>
              <a:rPr lang="ko-KR" altLang="en-US" smtClean="0"/>
              <a:t>설정 </a:t>
            </a:r>
            <a:r>
              <a:rPr lang="en-US" altLang="ko-KR" smtClean="0"/>
              <a:t>½ </a:t>
            </a:r>
            <a:endParaRPr lang="en-US"/>
          </a:p>
        </p:txBody>
      </p:sp>
      <p:sp>
        <p:nvSpPr>
          <p:cNvPr id="3" name="내용 개체 틀 2"/>
          <p:cNvSpPr>
            <a:spLocks noGrp="1"/>
          </p:cNvSpPr>
          <p:nvPr>
            <p:ph idx="1"/>
          </p:nvPr>
        </p:nvSpPr>
        <p:spPr>
          <a:xfrm>
            <a:off x="681038" y="1255271"/>
            <a:ext cx="8543925" cy="915274"/>
          </a:xfrm>
        </p:spPr>
        <p:txBody>
          <a:bodyPr>
            <a:normAutofit lnSpcReduction="10000"/>
          </a:bodyPr>
          <a:lstStyle/>
          <a:p>
            <a:r>
              <a:rPr lang="en-US" smtClean="0"/>
              <a:t>Include Directories </a:t>
            </a:r>
            <a:r>
              <a:rPr lang="ko-KR" altLang="en-US" smtClean="0"/>
              <a:t>설정</a:t>
            </a:r>
            <a:endParaRPr lang="en-US" altLang="ko-KR" smtClean="0"/>
          </a:p>
          <a:p>
            <a:r>
              <a:rPr lang="en-US" smtClean="0"/>
              <a:t>Library Directories </a:t>
            </a:r>
            <a:r>
              <a:rPr lang="ko-KR" altLang="en-US" smtClean="0"/>
              <a:t>설정</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183</a:t>
            </a:fld>
            <a:endParaRPr lang="en-US"/>
          </a:p>
        </p:txBody>
      </p:sp>
      <p:pic>
        <p:nvPicPr>
          <p:cNvPr id="8" name="그림 7"/>
          <p:cNvPicPr>
            <a:picLocks noChangeAspect="1"/>
          </p:cNvPicPr>
          <p:nvPr/>
        </p:nvPicPr>
        <p:blipFill>
          <a:blip r:embed="rId2"/>
          <a:stretch>
            <a:fillRect/>
          </a:stretch>
        </p:blipFill>
        <p:spPr>
          <a:xfrm>
            <a:off x="1559449" y="2338274"/>
            <a:ext cx="7247337" cy="4418957"/>
          </a:xfrm>
          <a:prstGeom prst="rect">
            <a:avLst/>
          </a:prstGeom>
        </p:spPr>
      </p:pic>
    </p:spTree>
    <p:extLst>
      <p:ext uri="{BB962C8B-B14F-4D97-AF65-F5344CB8AC3E}">
        <p14:creationId xmlns:p14="http://schemas.microsoft.com/office/powerpoint/2010/main" val="91174224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Windows Form Project </a:t>
            </a:r>
            <a:r>
              <a:rPr lang="ko-KR" altLang="en-US" smtClean="0"/>
              <a:t>설정 </a:t>
            </a:r>
            <a:r>
              <a:rPr lang="en-US" altLang="ko-KR" smtClean="0"/>
              <a:t>2/2</a:t>
            </a:r>
            <a:endParaRPr lang="en-US"/>
          </a:p>
        </p:txBody>
      </p:sp>
      <p:sp>
        <p:nvSpPr>
          <p:cNvPr id="3" name="내용 개체 틀 2"/>
          <p:cNvSpPr>
            <a:spLocks noGrp="1"/>
          </p:cNvSpPr>
          <p:nvPr>
            <p:ph idx="1"/>
          </p:nvPr>
        </p:nvSpPr>
        <p:spPr>
          <a:xfrm>
            <a:off x="681038" y="1255271"/>
            <a:ext cx="8543925" cy="724358"/>
          </a:xfrm>
        </p:spPr>
        <p:txBody>
          <a:bodyPr/>
          <a:lstStyle/>
          <a:p>
            <a:r>
              <a:rPr lang="en-US" smtClean="0"/>
              <a:t>Lib </a:t>
            </a:r>
            <a:r>
              <a:rPr lang="ko-KR" altLang="en-US" smtClean="0"/>
              <a:t>설정</a:t>
            </a:r>
            <a:endParaRPr lang="en-US"/>
          </a:p>
        </p:txBody>
      </p:sp>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184</a:t>
            </a:fld>
            <a:endParaRPr lang="en-US"/>
          </a:p>
        </p:txBody>
      </p:sp>
      <p:pic>
        <p:nvPicPr>
          <p:cNvPr id="7" name="그림 6"/>
          <p:cNvPicPr>
            <a:picLocks noChangeAspect="1"/>
          </p:cNvPicPr>
          <p:nvPr/>
        </p:nvPicPr>
        <p:blipFill>
          <a:blip r:embed="rId2"/>
          <a:stretch>
            <a:fillRect/>
          </a:stretch>
        </p:blipFill>
        <p:spPr>
          <a:xfrm>
            <a:off x="1795463" y="1979629"/>
            <a:ext cx="6188364" cy="4286203"/>
          </a:xfrm>
          <a:prstGeom prst="rect">
            <a:avLst/>
          </a:prstGeom>
        </p:spPr>
      </p:pic>
    </p:spTree>
    <p:extLst>
      <p:ext uri="{BB962C8B-B14F-4D97-AF65-F5344CB8AC3E}">
        <p14:creationId xmlns:p14="http://schemas.microsoft.com/office/powerpoint/2010/main" val="42186781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프로그램 실행</a:t>
            </a:r>
            <a:endParaRPr lang="en-US"/>
          </a:p>
        </p:txBody>
      </p:sp>
      <p:pic>
        <p:nvPicPr>
          <p:cNvPr id="7" name="내용 개체 틀 6"/>
          <p:cNvPicPr>
            <a:picLocks noGrp="1" noChangeAspect="1"/>
          </p:cNvPicPr>
          <p:nvPr>
            <p:ph idx="1"/>
          </p:nvPr>
        </p:nvPicPr>
        <p:blipFill>
          <a:blip r:embed="rId2"/>
          <a:stretch>
            <a:fillRect/>
          </a:stretch>
        </p:blipFill>
        <p:spPr>
          <a:xfrm>
            <a:off x="2171653" y="1261322"/>
            <a:ext cx="5562694" cy="4921250"/>
          </a:xfrm>
          <a:prstGeom prst="rect">
            <a:avLst/>
          </a:prstGeom>
        </p:spPr>
      </p:pic>
      <p:sp>
        <p:nvSpPr>
          <p:cNvPr id="4" name="날짜 개체 틀 3"/>
          <p:cNvSpPr>
            <a:spLocks noGrp="1"/>
          </p:cNvSpPr>
          <p:nvPr>
            <p:ph type="dt" sz="half" idx="10"/>
          </p:nvPr>
        </p:nvSpPr>
        <p:spPr/>
        <p:txBody>
          <a:bodyPr/>
          <a:lstStyle/>
          <a:p>
            <a:fld id="{D33252A3-AB96-46CF-B604-778F09A729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185</a:t>
            </a:fld>
            <a:endParaRPr lang="en-US"/>
          </a:p>
        </p:txBody>
      </p:sp>
    </p:spTree>
    <p:extLst>
      <p:ext uri="{BB962C8B-B14F-4D97-AF65-F5344CB8AC3E}">
        <p14:creationId xmlns:p14="http://schemas.microsoft.com/office/powerpoint/2010/main" val="39920834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smtClean="0"/>
              <a:t>끝</a:t>
            </a:r>
            <a:r>
              <a:rPr lang="en-US" altLang="ko-KR" smtClean="0"/>
              <a:t>.</a:t>
            </a:r>
            <a:endParaRPr lang="en-US"/>
          </a:p>
        </p:txBody>
      </p:sp>
      <p:sp>
        <p:nvSpPr>
          <p:cNvPr id="4" name="바닥글 개체 틀 3"/>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186</a:t>
            </a:fld>
            <a:endParaRPr lang="en-US"/>
          </a:p>
        </p:txBody>
      </p:sp>
      <p:sp>
        <p:nvSpPr>
          <p:cNvPr id="6" name="날짜 개체 틀 5"/>
          <p:cNvSpPr>
            <a:spLocks noGrp="1"/>
          </p:cNvSpPr>
          <p:nvPr>
            <p:ph type="dt" sz="half" idx="10"/>
          </p:nvPr>
        </p:nvSpPr>
        <p:spPr/>
        <p:txBody>
          <a:bodyPr/>
          <a:lstStyle/>
          <a:p>
            <a:fld id="{66F46C91-A5BD-4D70-989D-D27FED46B262}" type="datetime1">
              <a:rPr lang="ko-KR" altLang="en-US" smtClean="0"/>
              <a:t>2018-06-09</a:t>
            </a:fld>
            <a:endParaRPr lang="en-US"/>
          </a:p>
        </p:txBody>
      </p:sp>
    </p:spTree>
    <p:extLst>
      <p:ext uri="{BB962C8B-B14F-4D97-AF65-F5344CB8AC3E}">
        <p14:creationId xmlns:p14="http://schemas.microsoft.com/office/powerpoint/2010/main" val="7812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C++ Program (p35)</a:t>
            </a:r>
            <a:endParaRPr lang="en-US"/>
          </a:p>
        </p:txBody>
      </p:sp>
      <p:sp>
        <p:nvSpPr>
          <p:cNvPr id="3" name="내용 개체 틀 2"/>
          <p:cNvSpPr>
            <a:spLocks noGrp="1"/>
          </p:cNvSpPr>
          <p:nvPr>
            <p:ph idx="1"/>
          </p:nvPr>
        </p:nvSpPr>
        <p:spPr/>
        <p:txBody>
          <a:bodyPr/>
          <a:lstStyle/>
          <a:p>
            <a:r>
              <a:rPr lang="en-US" smtClean="0"/>
              <a:t>Special Symbols</a:t>
            </a:r>
          </a:p>
          <a:p>
            <a:pPr lvl="1"/>
            <a:r>
              <a:rPr lang="en-US"/>
              <a:t>The smallest individual unit of a program written in any language is called a token</a:t>
            </a:r>
            <a:r>
              <a:rPr lang="en-US" smtClean="0"/>
              <a:t>.</a:t>
            </a:r>
          </a:p>
          <a:p>
            <a:pPr lvl="1"/>
            <a:r>
              <a:rPr lang="en-US" smtClean="0"/>
              <a:t>C</a:t>
            </a:r>
            <a:r>
              <a:rPr lang="en-US"/>
              <a:t>++’s tokens are divided into special symbols, word symbols, and identifiers</a:t>
            </a:r>
            <a:r>
              <a:rPr lang="en-US" smtClean="0"/>
              <a:t>.</a:t>
            </a:r>
          </a:p>
          <a:p>
            <a:pPr lvl="1"/>
            <a:r>
              <a:rPr lang="en-US"/>
              <a:t>Following are some of the special symbols</a:t>
            </a:r>
            <a:r>
              <a:rPr lang="en-US" smtClean="0"/>
              <a:t>:</a:t>
            </a:r>
          </a:p>
          <a:p>
            <a:pPr marL="914400" lvl="2" indent="0">
              <a:buNone/>
            </a:pPr>
            <a:r>
              <a:rPr lang="en-US" b="1" smtClean="0">
                <a:solidFill>
                  <a:srgbClr val="0070C0"/>
                </a:solidFill>
                <a:latin typeface="돋움체" panose="020B0609000101010101" pitchFamily="49" charset="-127"/>
                <a:ea typeface="돋움체" panose="020B0609000101010101" pitchFamily="49" charset="-127"/>
              </a:rPr>
              <a:t>+    -     *      /</a:t>
            </a:r>
          </a:p>
          <a:p>
            <a:pPr marL="914400" lvl="2" indent="0">
              <a:buNone/>
            </a:pPr>
            <a:r>
              <a:rPr lang="en-US" b="1" smtClean="0">
                <a:solidFill>
                  <a:srgbClr val="0070C0"/>
                </a:solidFill>
                <a:latin typeface="돋움체" panose="020B0609000101010101" pitchFamily="49" charset="-127"/>
                <a:ea typeface="돋움체" panose="020B0609000101010101" pitchFamily="49" charset="-127"/>
              </a:rPr>
              <a:t>.    ;     ?      ,</a:t>
            </a:r>
          </a:p>
          <a:p>
            <a:pPr marL="914400" lvl="2" indent="0">
              <a:buNone/>
            </a:pPr>
            <a:r>
              <a:rPr lang="en-US" b="1" smtClean="0">
                <a:solidFill>
                  <a:srgbClr val="0070C0"/>
                </a:solidFill>
                <a:latin typeface="돋움체" panose="020B0609000101010101" pitchFamily="49" charset="-127"/>
                <a:ea typeface="돋움체" panose="020B0609000101010101" pitchFamily="49" charset="-127"/>
              </a:rPr>
              <a:t>&lt;=   !=    ==    &gt;=</a:t>
            </a:r>
            <a:r>
              <a:rPr lang="en-US" b="1">
                <a:solidFill>
                  <a:srgbClr val="0070C0"/>
                </a:solidFill>
              </a:rPr>
              <a:t/>
            </a:r>
            <a:br>
              <a:rPr lang="en-US" b="1">
                <a:solidFill>
                  <a:srgbClr val="0070C0"/>
                </a:solidFill>
              </a:rPr>
            </a:br>
            <a:r>
              <a:rPr lang="en-US"/>
              <a:t/>
            </a:r>
            <a:br>
              <a:rPr lang="en-US"/>
            </a:br>
            <a:endParaRPr lang="en-US"/>
          </a:p>
        </p:txBody>
      </p:sp>
      <p:sp>
        <p:nvSpPr>
          <p:cNvPr id="4" name="날짜 개체 틀 3"/>
          <p:cNvSpPr>
            <a:spLocks noGrp="1"/>
          </p:cNvSpPr>
          <p:nvPr>
            <p:ph type="dt" sz="half" idx="10"/>
          </p:nvPr>
        </p:nvSpPr>
        <p:spPr/>
        <p:txBody>
          <a:bodyPr/>
          <a:lstStyle/>
          <a:p>
            <a:fld id="{3E34A1C5-67B7-4900-8509-6BA19BBB11C1}"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a:t>
            </a:fld>
            <a:endParaRPr lang="en-US"/>
          </a:p>
        </p:txBody>
      </p:sp>
    </p:spTree>
    <p:extLst>
      <p:ext uri="{BB962C8B-B14F-4D97-AF65-F5344CB8AC3E}">
        <p14:creationId xmlns:p14="http://schemas.microsoft.com/office/powerpoint/2010/main" val="329377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목차</a:t>
            </a:r>
            <a:endParaRPr lang="en-US"/>
          </a:p>
        </p:txBody>
      </p:sp>
      <p:sp>
        <p:nvSpPr>
          <p:cNvPr id="3" name="내용 개체 틀 2"/>
          <p:cNvSpPr>
            <a:spLocks noGrp="1"/>
          </p:cNvSpPr>
          <p:nvPr>
            <p:ph idx="1"/>
          </p:nvPr>
        </p:nvSpPr>
        <p:spPr/>
        <p:txBody>
          <a:bodyPr>
            <a:normAutofit fontScale="77500" lnSpcReduction="20000"/>
          </a:bodyPr>
          <a:lstStyle/>
          <a:p>
            <a:pPr marL="514350" indent="-514350">
              <a:buFont typeface="+mj-lt"/>
              <a:buAutoNum type="arabicPeriod"/>
            </a:pPr>
            <a:r>
              <a:rPr lang="en-US" altLang="ko-KR" smtClean="0">
                <a:latin typeface="Times New Roman" panose="02020603050405020304" pitchFamily="18" charset="0"/>
                <a:cs typeface="Times New Roman" panose="02020603050405020304" pitchFamily="18" charset="0"/>
              </a:rPr>
              <a:t>Chap 1. </a:t>
            </a:r>
            <a:r>
              <a:rPr lang="ko-KR" altLang="en-US" smtClean="0">
                <a:latin typeface="Times New Roman" panose="02020603050405020304" pitchFamily="18" charset="0"/>
                <a:cs typeface="Times New Roman" panose="02020603050405020304" pitchFamily="18" charset="0"/>
              </a:rPr>
              <a:t>컴퓨터 언어</a:t>
            </a:r>
            <a:r>
              <a:rPr lang="en-US" altLang="ko-KR" smtClean="0">
                <a:latin typeface="Times New Roman" panose="02020603050405020304" pitchFamily="18" charset="0"/>
                <a:cs typeface="Times New Roman" panose="02020603050405020304" pitchFamily="18" charset="0"/>
              </a:rPr>
              <a:t>/ C++ </a:t>
            </a:r>
            <a:r>
              <a:rPr lang="ko-KR" altLang="en-US" smtClean="0">
                <a:latin typeface="Times New Roman" panose="02020603050405020304" pitchFamily="18" charset="0"/>
                <a:cs typeface="Times New Roman" panose="02020603050405020304" pitchFamily="18" charset="0"/>
              </a:rPr>
              <a:t>프로그래밍 절차</a:t>
            </a:r>
            <a:endParaRPr lang="en-US" altLang="ko-KR" smtClean="0"/>
          </a:p>
          <a:p>
            <a:r>
              <a:rPr lang="en-US" altLang="ko-KR" smtClean="0"/>
              <a:t>Chap 2. C++ </a:t>
            </a:r>
            <a:r>
              <a:rPr lang="ko-KR" altLang="en-US" smtClean="0"/>
              <a:t>프로그램 구성 요소 </a:t>
            </a:r>
            <a:r>
              <a:rPr lang="en-US" altLang="ko-KR" smtClean="0"/>
              <a:t>/</a:t>
            </a:r>
            <a:r>
              <a:rPr lang="ko-KR" altLang="en-US" smtClean="0"/>
              <a:t> </a:t>
            </a:r>
            <a:r>
              <a:rPr lang="en-US" altLang="ko-KR" smtClean="0"/>
              <a:t>Data Type / Literal</a:t>
            </a:r>
          </a:p>
          <a:p>
            <a:r>
              <a:rPr lang="en-US" altLang="ko-KR" smtClean="0"/>
              <a:t>Chap 3. Stream / manipulator / File I/O</a:t>
            </a:r>
          </a:p>
          <a:p>
            <a:r>
              <a:rPr lang="en-US" altLang="ko-KR" smtClean="0"/>
              <a:t>Chap 4. Selection</a:t>
            </a:r>
          </a:p>
          <a:p>
            <a:r>
              <a:rPr lang="en-US" altLang="ko-KR" smtClean="0"/>
              <a:t>Chap 5. Loop</a:t>
            </a:r>
          </a:p>
          <a:p>
            <a:r>
              <a:rPr lang="en-US" altLang="ko-KR" smtClean="0"/>
              <a:t>Chap 6. Function</a:t>
            </a:r>
          </a:p>
          <a:p>
            <a:r>
              <a:rPr lang="en-US" altLang="ko-KR" smtClean="0"/>
              <a:t>Chap 7. Enumeration/Namesapce/String</a:t>
            </a:r>
          </a:p>
          <a:p>
            <a:r>
              <a:rPr lang="en-US" altLang="ko-KR" smtClean="0"/>
              <a:t>Chap 8. Array</a:t>
            </a:r>
          </a:p>
          <a:p>
            <a:r>
              <a:rPr lang="en-US" altLang="ko-KR" smtClean="0"/>
              <a:t>Chap 9. struct</a:t>
            </a:r>
          </a:p>
          <a:p>
            <a:r>
              <a:rPr lang="en-US" altLang="ko-KR" smtClean="0"/>
              <a:t>Chap 10. Class</a:t>
            </a:r>
          </a:p>
          <a:p>
            <a:r>
              <a:rPr lang="en-US" altLang="ko-KR" smtClean="0"/>
              <a:t>Chap 11. Inheritance</a:t>
            </a:r>
          </a:p>
          <a:p>
            <a:r>
              <a:rPr lang="en-US" altLang="ko-KR"/>
              <a:t>Chap 12. POINTERS</a:t>
            </a:r>
            <a:r>
              <a:rPr lang="en-US" altLang="ko-KR" smtClean="0"/>
              <a:t>, ABSTRACT CLASSES</a:t>
            </a:r>
          </a:p>
          <a:p>
            <a:r>
              <a:rPr lang="en-US" altLang="ko-KR" smtClean="0">
                <a:solidFill>
                  <a:srgbClr val="00B050"/>
                </a:solidFill>
              </a:rPr>
              <a:t>Chap 13. OVERLOADING AND TEMPLATE</a:t>
            </a:r>
          </a:p>
          <a:p>
            <a:endParaRPr lang="en-US" altLang="ko-KR" smtClean="0">
              <a:solidFill>
                <a:srgbClr val="00B050"/>
              </a:solidFill>
            </a:endParaRPr>
          </a:p>
          <a:p>
            <a:pPr lvl="1"/>
            <a:endParaRPr lang="en-US" altLang="ko-KR" smtClean="0"/>
          </a:p>
          <a:p>
            <a:pPr lvl="1"/>
            <a:endParaRPr lang="en-US" altLang="ko-KR" smtClean="0">
              <a:solidFill>
                <a:srgbClr val="00B050"/>
              </a:solidFill>
            </a:endParaRPr>
          </a:p>
          <a:p>
            <a:pPr lvl="1"/>
            <a:endParaRPr lang="en-US" altLang="ko-KR" smtClean="0"/>
          </a:p>
          <a:p>
            <a:pPr lvl="1"/>
            <a:endParaRPr lang="en-US" altLang="ko-KR" smtClean="0">
              <a:latin typeface="Times New Roman" panose="02020603050405020304" pitchFamily="18" charset="0"/>
              <a:cs typeface="Times New Roman" panose="02020603050405020304" pitchFamily="18" charset="0"/>
            </a:endParaRPr>
          </a:p>
          <a:p>
            <a:pPr marL="0" indent="0">
              <a:buNone/>
            </a:pPr>
            <a:endParaRPr lang="en-US" altLang="ko-KR" smtClean="0">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
        <p:nvSpPr>
          <p:cNvPr id="7" name="날짜 개체 틀 6"/>
          <p:cNvSpPr>
            <a:spLocks noGrp="1"/>
          </p:cNvSpPr>
          <p:nvPr>
            <p:ph type="dt" sz="half" idx="10"/>
          </p:nvPr>
        </p:nvSpPr>
        <p:spPr/>
        <p:txBody>
          <a:bodyPr/>
          <a:lstStyle/>
          <a:p>
            <a:fld id="{899D7EE7-AAB8-4946-9F51-86D6F6A2AA18}" type="datetime1">
              <a:rPr lang="ko-KR" altLang="en-US" smtClean="0"/>
              <a:t>2018-06-09</a:t>
            </a:fld>
            <a:endParaRPr lang="en-US"/>
          </a:p>
        </p:txBody>
      </p:sp>
    </p:spTree>
    <p:extLst>
      <p:ext uri="{BB962C8B-B14F-4D97-AF65-F5344CB8AC3E}">
        <p14:creationId xmlns:p14="http://schemas.microsoft.com/office/powerpoint/2010/main" val="312742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a:t>
            </a:r>
            <a:r>
              <a:rPr lang="en-US"/>
              <a:t>C</a:t>
            </a:r>
            <a:r>
              <a:rPr lang="en-US" smtClean="0"/>
              <a:t>++ Program (p36)</a:t>
            </a:r>
            <a:endParaRPr lang="en-US"/>
          </a:p>
        </p:txBody>
      </p:sp>
      <p:sp>
        <p:nvSpPr>
          <p:cNvPr id="3" name="내용 개체 틀 2"/>
          <p:cNvSpPr>
            <a:spLocks noGrp="1"/>
          </p:cNvSpPr>
          <p:nvPr>
            <p:ph idx="1"/>
          </p:nvPr>
        </p:nvSpPr>
        <p:spPr>
          <a:xfrm>
            <a:off x="681038" y="1255271"/>
            <a:ext cx="8543925" cy="4976800"/>
          </a:xfrm>
        </p:spPr>
        <p:txBody>
          <a:bodyPr>
            <a:normAutofit/>
          </a:bodyPr>
          <a:lstStyle/>
          <a:p>
            <a:r>
              <a:rPr lang="en-US" smtClean="0"/>
              <a:t>Reserved Words (Keywords)</a:t>
            </a:r>
          </a:p>
          <a:p>
            <a:pPr lvl="1"/>
            <a:r>
              <a:rPr lang="en-US" smtClean="0"/>
              <a:t>Keyword </a:t>
            </a:r>
            <a:r>
              <a:rPr lang="en-US"/>
              <a:t>symbols cannot be redefined within any </a:t>
            </a:r>
            <a:r>
              <a:rPr lang="en-US" smtClean="0"/>
              <a:t>program</a:t>
            </a:r>
          </a:p>
          <a:p>
            <a:pPr lvl="1"/>
            <a:r>
              <a:rPr lang="en-US"/>
              <a:t>T</a:t>
            </a:r>
            <a:r>
              <a:rPr lang="en-US" smtClean="0"/>
              <a:t>hey cannot be </a:t>
            </a:r>
            <a:r>
              <a:rPr lang="en-US"/>
              <a:t>used for anything other than their intended use</a:t>
            </a:r>
            <a:r>
              <a:rPr lang="en-US" smtClean="0"/>
              <a:t>.</a:t>
            </a:r>
            <a:endParaRPr lang="en-US" b="1" smtClean="0">
              <a:solidFill>
                <a:srgbClr val="0070C0"/>
              </a:solidFill>
            </a:endParaRPr>
          </a:p>
          <a:p>
            <a:endParaRPr lang="en-US"/>
          </a:p>
        </p:txBody>
      </p:sp>
      <p:sp>
        <p:nvSpPr>
          <p:cNvPr id="4" name="날짜 개체 틀 3"/>
          <p:cNvSpPr>
            <a:spLocks noGrp="1"/>
          </p:cNvSpPr>
          <p:nvPr>
            <p:ph type="dt" sz="half" idx="10"/>
          </p:nvPr>
        </p:nvSpPr>
        <p:spPr/>
        <p:txBody>
          <a:bodyPr/>
          <a:lstStyle/>
          <a:p>
            <a:fld id="{087D2282-1DD6-42AA-80C8-05ECD324D50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spTree>
    <p:extLst>
      <p:ext uri="{BB962C8B-B14F-4D97-AF65-F5344CB8AC3E}">
        <p14:creationId xmlns:p14="http://schemas.microsoft.com/office/powerpoint/2010/main" val="2948366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 Keywords</a:t>
            </a:r>
            <a:endParaRPr lang="en-US"/>
          </a:p>
        </p:txBody>
      </p:sp>
      <p:sp>
        <p:nvSpPr>
          <p:cNvPr id="4" name="날짜 개체 틀 3"/>
          <p:cNvSpPr>
            <a:spLocks noGrp="1"/>
          </p:cNvSpPr>
          <p:nvPr>
            <p:ph type="dt" sz="half" idx="10"/>
          </p:nvPr>
        </p:nvSpPr>
        <p:spPr/>
        <p:txBody>
          <a:bodyPr/>
          <a:lstStyle/>
          <a:p>
            <a:fld id="{C3EF8613-F62C-4F19-B578-4E96206463AE}"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9" name="내용 개체 틀 8"/>
          <p:cNvPicPr>
            <a:picLocks noGrp="1" noChangeAspect="1"/>
          </p:cNvPicPr>
          <p:nvPr>
            <p:ph idx="1"/>
          </p:nvPr>
        </p:nvPicPr>
        <p:blipFill>
          <a:blip r:embed="rId2"/>
          <a:stretch>
            <a:fillRect/>
          </a:stretch>
        </p:blipFill>
        <p:spPr>
          <a:xfrm>
            <a:off x="2221184" y="1261322"/>
            <a:ext cx="5463631" cy="4921250"/>
          </a:xfrm>
          <a:prstGeom prst="rect">
            <a:avLst/>
          </a:prstGeom>
        </p:spPr>
      </p:pic>
    </p:spTree>
    <p:extLst>
      <p:ext uri="{BB962C8B-B14F-4D97-AF65-F5344CB8AC3E}">
        <p14:creationId xmlns:p14="http://schemas.microsoft.com/office/powerpoint/2010/main" val="310092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a:t>
            </a:r>
            <a:r>
              <a:rPr lang="en-US"/>
              <a:t>C</a:t>
            </a:r>
            <a:r>
              <a:rPr lang="en-US" smtClean="0"/>
              <a:t>++ Program (p. 36)</a:t>
            </a:r>
            <a:endParaRPr lang="en-US"/>
          </a:p>
        </p:txBody>
      </p:sp>
      <p:sp>
        <p:nvSpPr>
          <p:cNvPr id="3" name="내용 개체 틀 2"/>
          <p:cNvSpPr>
            <a:spLocks noGrp="1"/>
          </p:cNvSpPr>
          <p:nvPr>
            <p:ph idx="1"/>
          </p:nvPr>
        </p:nvSpPr>
        <p:spPr/>
        <p:txBody>
          <a:bodyPr/>
          <a:lstStyle/>
          <a:p>
            <a:r>
              <a:rPr lang="en-US" smtClean="0"/>
              <a:t>Identifiers</a:t>
            </a:r>
          </a:p>
          <a:p>
            <a:pPr lvl="1"/>
            <a:r>
              <a:rPr lang="en-US"/>
              <a:t>Identifiers are names of things that appear in</a:t>
            </a:r>
            <a:br>
              <a:rPr lang="en-US"/>
            </a:br>
            <a:r>
              <a:rPr lang="en-US"/>
              <a:t>programs, such as variables, constants, and functions</a:t>
            </a:r>
            <a:r>
              <a:rPr lang="en-US" smtClean="0"/>
              <a:t>.</a:t>
            </a:r>
          </a:p>
          <a:p>
            <a:pPr lvl="1"/>
            <a:r>
              <a:rPr lang="en-US"/>
              <a:t>A C++ identifier consists of letters, digits, and the underscore character </a:t>
            </a:r>
            <a:r>
              <a:rPr lang="en-US" smtClean="0"/>
              <a:t>( _ ) and </a:t>
            </a:r>
            <a:r>
              <a:rPr lang="en-US"/>
              <a:t>must </a:t>
            </a:r>
            <a:r>
              <a:rPr lang="en-US" smtClean="0"/>
              <a:t>begin with </a:t>
            </a:r>
            <a:r>
              <a:rPr lang="en-US"/>
              <a:t>a letter or underscore</a:t>
            </a:r>
            <a:r>
              <a:rPr lang="en-US" smtClean="0"/>
              <a:t>.</a:t>
            </a:r>
          </a:p>
          <a:p>
            <a:pPr lvl="1"/>
            <a:r>
              <a:rPr lang="en-US" smtClean="0"/>
              <a:t>C++ is case sensitive.</a:t>
            </a:r>
          </a:p>
          <a:p>
            <a:pPr lvl="1"/>
            <a:endParaRPr lang="en-US"/>
          </a:p>
        </p:txBody>
      </p:sp>
      <p:sp>
        <p:nvSpPr>
          <p:cNvPr id="4" name="날짜 개체 틀 3"/>
          <p:cNvSpPr>
            <a:spLocks noGrp="1"/>
          </p:cNvSpPr>
          <p:nvPr>
            <p:ph type="dt" sz="half" idx="10"/>
          </p:nvPr>
        </p:nvSpPr>
        <p:spPr/>
        <p:txBody>
          <a:bodyPr/>
          <a:lstStyle/>
          <a:p>
            <a:fld id="{B22C6B3E-5ED3-4927-B7BD-90469AAD26B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22</a:t>
            </a:fld>
            <a:endParaRPr lang="en-US"/>
          </a:p>
        </p:txBody>
      </p:sp>
    </p:spTree>
    <p:extLst>
      <p:ext uri="{BB962C8B-B14F-4D97-AF65-F5344CB8AC3E}">
        <p14:creationId xmlns:p14="http://schemas.microsoft.com/office/powerpoint/2010/main" val="949919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Basics of a </a:t>
            </a:r>
            <a:r>
              <a:rPr lang="en-US"/>
              <a:t>C</a:t>
            </a:r>
            <a:r>
              <a:rPr lang="en-US" smtClean="0"/>
              <a:t>++ Program (p37)</a:t>
            </a:r>
            <a:endParaRPr lang="en-US"/>
          </a:p>
        </p:txBody>
      </p:sp>
      <p:sp>
        <p:nvSpPr>
          <p:cNvPr id="3" name="내용 개체 틀 2"/>
          <p:cNvSpPr>
            <a:spLocks noGrp="1"/>
          </p:cNvSpPr>
          <p:nvPr>
            <p:ph idx="1"/>
          </p:nvPr>
        </p:nvSpPr>
        <p:spPr/>
        <p:txBody>
          <a:bodyPr/>
          <a:lstStyle/>
          <a:p>
            <a:r>
              <a:rPr lang="en-US" smtClean="0"/>
              <a:t>Whitespaces</a:t>
            </a:r>
          </a:p>
          <a:p>
            <a:pPr lvl="1"/>
            <a:r>
              <a:rPr lang="en-US" smtClean="0"/>
              <a:t>Whitespaces include blanks</a:t>
            </a:r>
            <a:r>
              <a:rPr lang="en-US"/>
              <a:t>, tabs, and </a:t>
            </a:r>
            <a:r>
              <a:rPr lang="en-US" smtClean="0"/>
              <a:t>newline characters.</a:t>
            </a:r>
          </a:p>
          <a:p>
            <a:pPr lvl="1"/>
            <a:r>
              <a:rPr lang="en-US" smtClean="0"/>
              <a:t>Whitespaces </a:t>
            </a:r>
            <a:r>
              <a:rPr lang="en-US"/>
              <a:t>are used to separate special symbols, </a:t>
            </a:r>
            <a:r>
              <a:rPr lang="en-US" smtClean="0"/>
              <a:t>reserved words</a:t>
            </a:r>
            <a:r>
              <a:rPr lang="en-US"/>
              <a:t>, and identifiers</a:t>
            </a:r>
            <a:r>
              <a:rPr lang="en-US" smtClean="0"/>
              <a:t>.</a:t>
            </a:r>
          </a:p>
          <a:p>
            <a:pPr lvl="1"/>
            <a:r>
              <a:rPr lang="en-US"/>
              <a:t>Proper utilization of whitespaces in a program is </a:t>
            </a:r>
            <a:r>
              <a:rPr lang="en-US" smtClean="0"/>
              <a:t>important.</a:t>
            </a:r>
          </a:p>
          <a:p>
            <a:pPr lvl="1"/>
            <a:r>
              <a:rPr lang="en-US" smtClean="0"/>
              <a:t>They can be </a:t>
            </a:r>
            <a:r>
              <a:rPr lang="en-US"/>
              <a:t>used to make the program more readable. </a:t>
            </a:r>
            <a:br>
              <a:rPr lang="en-US"/>
            </a:br>
            <a:r>
              <a:rPr lang="en-US"/>
              <a:t/>
            </a:r>
            <a:br>
              <a:rPr lang="en-US"/>
            </a:br>
            <a:endParaRPr lang="en-US" smtClean="0"/>
          </a:p>
          <a:p>
            <a:pPr lvl="1"/>
            <a:endParaRPr lang="en-US"/>
          </a:p>
        </p:txBody>
      </p:sp>
      <p:sp>
        <p:nvSpPr>
          <p:cNvPr id="4" name="날짜 개체 틀 3"/>
          <p:cNvSpPr>
            <a:spLocks noGrp="1"/>
          </p:cNvSpPr>
          <p:nvPr>
            <p:ph type="dt" sz="half" idx="10"/>
          </p:nvPr>
        </p:nvSpPr>
        <p:spPr/>
        <p:txBody>
          <a:bodyPr/>
          <a:lstStyle/>
          <a:p>
            <a:fld id="{C1B7C033-DE14-4CDE-9AD9-B288BA22E51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spTree>
    <p:extLst>
      <p:ext uri="{BB962C8B-B14F-4D97-AF65-F5344CB8AC3E}">
        <p14:creationId xmlns:p14="http://schemas.microsoft.com/office/powerpoint/2010/main" val="800970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C++ Types</a:t>
            </a:r>
            <a:endParaRPr lang="en-US"/>
          </a:p>
        </p:txBody>
      </p:sp>
      <p:sp>
        <p:nvSpPr>
          <p:cNvPr id="3" name="내용 개체 틀 2"/>
          <p:cNvSpPr>
            <a:spLocks noGrp="1"/>
          </p:cNvSpPr>
          <p:nvPr>
            <p:ph sz="half" idx="1"/>
          </p:nvPr>
        </p:nvSpPr>
        <p:spPr>
          <a:ln>
            <a:solidFill>
              <a:schemeClr val="accent1"/>
            </a:solidFill>
          </a:ln>
        </p:spPr>
        <p:txBody>
          <a:bodyPr>
            <a:normAutofit/>
          </a:bodyPr>
          <a:lstStyle/>
          <a:p>
            <a:pPr marL="457200" indent="-457200">
              <a:buFont typeface="Arial" panose="020B0604020202020204" pitchFamily="34" charset="0"/>
              <a:buChar char="•"/>
            </a:pPr>
            <a:r>
              <a:rPr lang="en-US"/>
              <a:t>Void Type</a:t>
            </a:r>
          </a:p>
          <a:p>
            <a:pPr lvl="1"/>
            <a:r>
              <a:rPr lang="en-US"/>
              <a:t>void</a:t>
            </a:r>
          </a:p>
          <a:p>
            <a:pPr marL="457200" indent="-457200">
              <a:buFont typeface="Arial" panose="020B0604020202020204" pitchFamily="34" charset="0"/>
              <a:buChar char="•"/>
            </a:pPr>
            <a:r>
              <a:rPr lang="en-US"/>
              <a:t>Primitive Type</a:t>
            </a:r>
          </a:p>
          <a:p>
            <a:pPr lvl="1"/>
            <a:r>
              <a:rPr lang="en-US"/>
              <a:t>Boolean Type</a:t>
            </a:r>
          </a:p>
          <a:p>
            <a:pPr lvl="2"/>
            <a:r>
              <a:rPr lang="en-US"/>
              <a:t>bool</a:t>
            </a:r>
          </a:p>
          <a:p>
            <a:pPr lvl="1"/>
            <a:r>
              <a:rPr lang="en-US"/>
              <a:t>Integral Type</a:t>
            </a:r>
          </a:p>
          <a:p>
            <a:pPr lvl="2"/>
            <a:r>
              <a:rPr lang="en-US"/>
              <a:t>short / char </a:t>
            </a:r>
            <a:r>
              <a:rPr lang="en-US" smtClean="0"/>
              <a:t>/ int </a:t>
            </a:r>
            <a:r>
              <a:rPr lang="en-US"/>
              <a:t>/ long</a:t>
            </a:r>
          </a:p>
          <a:p>
            <a:pPr lvl="1"/>
            <a:r>
              <a:rPr lang="en-US"/>
              <a:t>Floating-point Type</a:t>
            </a:r>
          </a:p>
          <a:p>
            <a:pPr lvl="2"/>
            <a:r>
              <a:rPr lang="en-US"/>
              <a:t>float / double / long double</a:t>
            </a:r>
          </a:p>
          <a:p>
            <a:pPr lvl="1"/>
            <a:r>
              <a:rPr lang="en-US"/>
              <a:t>Character Type</a:t>
            </a:r>
          </a:p>
          <a:p>
            <a:pPr lvl="2"/>
            <a:r>
              <a:rPr lang="en-US"/>
              <a:t>char / </a:t>
            </a:r>
            <a:r>
              <a:rPr lang="en-US" smtClean="0"/>
              <a:t>wchar_t</a:t>
            </a:r>
            <a:endParaRPr lang="en-US"/>
          </a:p>
        </p:txBody>
      </p:sp>
      <p:sp>
        <p:nvSpPr>
          <p:cNvPr id="4" name="내용 개체 틀 3"/>
          <p:cNvSpPr>
            <a:spLocks noGrp="1"/>
          </p:cNvSpPr>
          <p:nvPr>
            <p:ph sz="half" idx="2"/>
          </p:nvPr>
        </p:nvSpPr>
        <p:spPr>
          <a:ln>
            <a:solidFill>
              <a:schemeClr val="accent1"/>
            </a:solidFill>
          </a:ln>
        </p:spPr>
        <p:txBody>
          <a:bodyPr>
            <a:normAutofit/>
          </a:bodyPr>
          <a:lstStyle/>
          <a:p>
            <a:pPr>
              <a:buFont typeface="Arial" panose="020B0604020202020204" pitchFamily="34" charset="0"/>
              <a:buChar char="•"/>
            </a:pPr>
            <a:r>
              <a:rPr lang="en-US"/>
              <a:t>User Defined Type</a:t>
            </a:r>
          </a:p>
          <a:p>
            <a:pPr lvl="1"/>
            <a:r>
              <a:rPr lang="en-US"/>
              <a:t>struct</a:t>
            </a:r>
          </a:p>
          <a:p>
            <a:pPr lvl="1"/>
            <a:r>
              <a:rPr lang="en-US"/>
              <a:t>union</a:t>
            </a:r>
          </a:p>
          <a:p>
            <a:pPr lvl="1"/>
            <a:r>
              <a:rPr lang="en-US"/>
              <a:t>class</a:t>
            </a:r>
          </a:p>
          <a:p>
            <a:pPr>
              <a:buFont typeface="Arial" panose="020B0604020202020204" pitchFamily="34" charset="0"/>
              <a:buChar char="•"/>
            </a:pPr>
            <a:r>
              <a:rPr lang="en-US"/>
              <a:t>Enumeration</a:t>
            </a:r>
          </a:p>
          <a:p>
            <a:pPr lvl="1"/>
            <a:r>
              <a:rPr lang="ko-KR" altLang="en-US"/>
              <a:t>상수를 열거한다</a:t>
            </a:r>
            <a:r>
              <a:rPr lang="en-US" altLang="ko-KR"/>
              <a:t>.</a:t>
            </a:r>
          </a:p>
          <a:p>
            <a:pPr lvl="1"/>
            <a:r>
              <a:rPr lang="en-US"/>
              <a:t>enum</a:t>
            </a:r>
          </a:p>
          <a:p>
            <a:pPr>
              <a:buFont typeface="Arial" panose="020B0604020202020204" pitchFamily="34" charset="0"/>
              <a:buChar char="•"/>
            </a:pPr>
            <a:r>
              <a:rPr lang="en-US"/>
              <a:t>Pointer Type</a:t>
            </a:r>
          </a:p>
          <a:p>
            <a:pPr lvl="1"/>
            <a:r>
              <a:rPr lang="en-US"/>
              <a:t>Memory address of a variable</a:t>
            </a:r>
          </a:p>
          <a:p>
            <a:pPr>
              <a:buFont typeface="Arial" panose="020B0604020202020204" pitchFamily="34" charset="0"/>
              <a:buChar char="•"/>
            </a:pPr>
            <a:endParaRPr lang="en-US"/>
          </a:p>
        </p:txBody>
      </p:sp>
      <p:sp>
        <p:nvSpPr>
          <p:cNvPr id="5" name="날짜 개체 틀 4"/>
          <p:cNvSpPr>
            <a:spLocks noGrp="1"/>
          </p:cNvSpPr>
          <p:nvPr>
            <p:ph type="dt" sz="half" idx="10"/>
          </p:nvPr>
        </p:nvSpPr>
        <p:spPr/>
        <p:txBody>
          <a:bodyPr/>
          <a:lstStyle/>
          <a:p>
            <a:fld id="{EDC92AD1-2D91-4620-AD03-95C44902D63C}" type="datetime1">
              <a:rPr lang="ko-KR" altLang="en-US" smtClean="0"/>
              <a:t>2018-06-09</a:t>
            </a:fld>
            <a:endParaRPr lang="en-US"/>
          </a:p>
        </p:txBody>
      </p:sp>
      <p:sp>
        <p:nvSpPr>
          <p:cNvPr id="6" name="바닥글 개체 틀 5"/>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7" name="슬라이드 번호 개체 틀 6"/>
          <p:cNvSpPr>
            <a:spLocks noGrp="1"/>
          </p:cNvSpPr>
          <p:nvPr>
            <p:ph type="sldNum" sz="quarter" idx="12"/>
          </p:nvPr>
        </p:nvSpPr>
        <p:spPr/>
        <p:txBody>
          <a:bodyPr/>
          <a:lstStyle/>
          <a:p>
            <a:fld id="{AA0EB1BB-D2B3-481B-A5E1-F093F8D3CD29}" type="slidenum">
              <a:rPr lang="en-US" smtClean="0"/>
              <a:t>24</a:t>
            </a:fld>
            <a:endParaRPr lang="en-US"/>
          </a:p>
        </p:txBody>
      </p:sp>
    </p:spTree>
    <p:extLst>
      <p:ext uri="{BB962C8B-B14F-4D97-AF65-F5344CB8AC3E}">
        <p14:creationId xmlns:p14="http://schemas.microsoft.com/office/powerpoint/2010/main" val="299379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 Type Modifier</a:t>
            </a:r>
            <a:endParaRPr lang="en-US"/>
          </a:p>
        </p:txBody>
      </p:sp>
      <p:sp>
        <p:nvSpPr>
          <p:cNvPr id="3" name="내용 개체 틀 2"/>
          <p:cNvSpPr>
            <a:spLocks noGrp="1"/>
          </p:cNvSpPr>
          <p:nvPr>
            <p:ph idx="1"/>
          </p:nvPr>
        </p:nvSpPr>
        <p:spPr>
          <a:xfrm>
            <a:off x="1005477" y="1275314"/>
            <a:ext cx="3947523" cy="4921692"/>
          </a:xfrm>
        </p:spPr>
        <p:txBody>
          <a:bodyPr>
            <a:normAutofit lnSpcReduction="10000"/>
          </a:bodyPr>
          <a:lstStyle/>
          <a:p>
            <a:pPr>
              <a:lnSpc>
                <a:spcPct val="120000"/>
              </a:lnSpc>
            </a:pPr>
            <a:r>
              <a:rPr lang="en-US" smtClean="0"/>
              <a:t>const</a:t>
            </a:r>
          </a:p>
          <a:p>
            <a:pPr lvl="1">
              <a:lnSpc>
                <a:spcPct val="120000"/>
              </a:lnSpc>
            </a:pPr>
            <a:r>
              <a:rPr lang="ko-KR" altLang="en-US" smtClean="0"/>
              <a:t>상수</a:t>
            </a:r>
            <a:endParaRPr lang="en-US" smtClean="0"/>
          </a:p>
          <a:p>
            <a:pPr>
              <a:lnSpc>
                <a:spcPct val="120000"/>
              </a:lnSpc>
            </a:pPr>
            <a:r>
              <a:rPr lang="en-US" smtClean="0"/>
              <a:t>static</a:t>
            </a:r>
          </a:p>
          <a:p>
            <a:pPr lvl="1">
              <a:lnSpc>
                <a:spcPct val="120000"/>
              </a:lnSpc>
            </a:pPr>
            <a:r>
              <a:rPr lang="ko-KR" altLang="en-US" smtClean="0"/>
              <a:t>전역 변수</a:t>
            </a:r>
            <a:endParaRPr lang="en-US" altLang="ko-KR" smtClean="0"/>
          </a:p>
          <a:p>
            <a:pPr>
              <a:lnSpc>
                <a:spcPct val="120000"/>
              </a:lnSpc>
            </a:pPr>
            <a:r>
              <a:rPr lang="en-US" smtClean="0"/>
              <a:t>unsigned</a:t>
            </a:r>
          </a:p>
          <a:p>
            <a:pPr lvl="1">
              <a:lnSpc>
                <a:spcPct val="120000"/>
              </a:lnSpc>
            </a:pPr>
            <a:r>
              <a:rPr lang="ko-KR" altLang="en-US" smtClean="0"/>
              <a:t>양수</a:t>
            </a:r>
            <a:endParaRPr lang="en-US" altLang="ko-KR" smtClean="0"/>
          </a:p>
          <a:p>
            <a:pPr>
              <a:lnSpc>
                <a:spcPct val="120000"/>
              </a:lnSpc>
            </a:pPr>
            <a:r>
              <a:rPr lang="en-US"/>
              <a:t>signed</a:t>
            </a:r>
          </a:p>
          <a:p>
            <a:pPr lvl="1">
              <a:lnSpc>
                <a:spcPct val="120000"/>
              </a:lnSpc>
            </a:pPr>
            <a:r>
              <a:rPr lang="ko-KR" altLang="en-US"/>
              <a:t>음수</a:t>
            </a:r>
            <a:r>
              <a:rPr lang="en-US" altLang="ko-KR"/>
              <a:t>/</a:t>
            </a:r>
            <a:r>
              <a:rPr lang="ko-KR" altLang="en-US" smtClean="0"/>
              <a:t>양수</a:t>
            </a:r>
            <a:endParaRPr lang="en-US" altLang="ko-KR" smtClean="0"/>
          </a:p>
          <a:p>
            <a:pPr lvl="1">
              <a:lnSpc>
                <a:spcPct val="120000"/>
              </a:lnSpc>
            </a:pPr>
            <a:r>
              <a:rPr lang="ko-KR" altLang="en-US" smtClean="0"/>
              <a:t>생략 가능</a:t>
            </a:r>
            <a:endParaRPr lang="en-US"/>
          </a:p>
        </p:txBody>
      </p:sp>
      <p:sp>
        <p:nvSpPr>
          <p:cNvPr id="4" name="날짜 개체 틀 3"/>
          <p:cNvSpPr>
            <a:spLocks noGrp="1"/>
          </p:cNvSpPr>
          <p:nvPr>
            <p:ph type="dt" sz="half" idx="10"/>
          </p:nvPr>
        </p:nvSpPr>
        <p:spPr/>
        <p:txBody>
          <a:bodyPr/>
          <a:lstStyle/>
          <a:p>
            <a:fld id="{09FE5825-56B7-4E33-9899-5F86F74230F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sp>
        <p:nvSpPr>
          <p:cNvPr id="7" name="내용 개체 틀 2"/>
          <p:cNvSpPr txBox="1">
            <a:spLocks/>
          </p:cNvSpPr>
          <p:nvPr/>
        </p:nvSpPr>
        <p:spPr>
          <a:xfrm>
            <a:off x="5109328" y="1181428"/>
            <a:ext cx="4115636" cy="4921692"/>
          </a:xfrm>
          <a:prstGeom prst="rect">
            <a:avLst/>
          </a:prstGeom>
        </p:spPr>
        <p:txBody>
          <a:bodyPr vert="horz" lIns="91440" tIns="45720" rIns="91440" bIns="45720" rtlCol="0">
            <a:normAutofit/>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mj-lt"/>
              <a:buAutoNum type="arabicPeriod" startAt="5"/>
            </a:pPr>
            <a:r>
              <a:rPr lang="en-US" smtClean="0"/>
              <a:t>long</a:t>
            </a:r>
          </a:p>
          <a:p>
            <a:pPr lvl="1">
              <a:lnSpc>
                <a:spcPct val="120000"/>
              </a:lnSpc>
            </a:pPr>
            <a:r>
              <a:rPr lang="ko-KR" altLang="en-US" smtClean="0"/>
              <a:t>값의 범위 확대</a:t>
            </a:r>
            <a:endParaRPr lang="en-US" altLang="ko-KR" smtClean="0"/>
          </a:p>
          <a:p>
            <a:pPr>
              <a:lnSpc>
                <a:spcPct val="120000"/>
              </a:lnSpc>
              <a:buAutoNum type="arabicPeriod" startAt="5"/>
            </a:pPr>
            <a:r>
              <a:rPr lang="en-US" smtClean="0"/>
              <a:t>volatile</a:t>
            </a:r>
          </a:p>
          <a:p>
            <a:pPr lvl="1">
              <a:lnSpc>
                <a:spcPct val="120000"/>
              </a:lnSpc>
            </a:pPr>
            <a:r>
              <a:rPr lang="ko-KR" altLang="en-US" smtClean="0"/>
              <a:t>캐시 사용하지 않음</a:t>
            </a:r>
            <a:r>
              <a:rPr lang="en-US" altLang="ko-KR" smtClean="0"/>
              <a:t>.</a:t>
            </a:r>
          </a:p>
          <a:p>
            <a:pPr lvl="1">
              <a:lnSpc>
                <a:spcPct val="120000"/>
              </a:lnSpc>
            </a:pPr>
            <a:r>
              <a:rPr lang="en-US" smtClean="0"/>
              <a:t>thread safe</a:t>
            </a:r>
            <a:endParaRPr lang="en-US"/>
          </a:p>
        </p:txBody>
      </p:sp>
    </p:spTree>
    <p:extLst>
      <p:ext uri="{BB962C8B-B14F-4D97-AF65-F5344CB8AC3E}">
        <p14:creationId xmlns:p14="http://schemas.microsoft.com/office/powerpoint/2010/main" val="215459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Simple Data Types (p. 38)</a:t>
            </a:r>
            <a:endParaRPr lang="en-US"/>
          </a:p>
        </p:txBody>
      </p:sp>
      <p:sp>
        <p:nvSpPr>
          <p:cNvPr id="3" name="내용 개체 틀 2"/>
          <p:cNvSpPr>
            <a:spLocks noGrp="1"/>
          </p:cNvSpPr>
          <p:nvPr>
            <p:ph idx="1"/>
          </p:nvPr>
        </p:nvSpPr>
        <p:spPr/>
        <p:txBody>
          <a:bodyPr>
            <a:normAutofit fontScale="70000" lnSpcReduction="20000"/>
          </a:bodyPr>
          <a:lstStyle/>
          <a:p>
            <a:pPr>
              <a:lnSpc>
                <a:spcPct val="120000"/>
              </a:lnSpc>
            </a:pPr>
            <a:r>
              <a:rPr lang="en-US" smtClean="0"/>
              <a:t>Synonym</a:t>
            </a:r>
          </a:p>
          <a:p>
            <a:pPr lvl="1">
              <a:lnSpc>
                <a:spcPct val="120000"/>
              </a:lnSpc>
            </a:pPr>
            <a:r>
              <a:rPr lang="en-US" smtClean="0"/>
              <a:t>Simple Type / Primitive Type / Fundamental Type / Arithmetic Type</a:t>
            </a:r>
          </a:p>
          <a:p>
            <a:pPr>
              <a:lnSpc>
                <a:spcPct val="120000"/>
              </a:lnSpc>
            </a:pPr>
            <a:r>
              <a:rPr lang="en-US" smtClean="0"/>
              <a:t>The simple type </a:t>
            </a:r>
            <a:r>
              <a:rPr lang="en-US"/>
              <a:t>is the </a:t>
            </a:r>
            <a:r>
              <a:rPr lang="en-US" smtClean="0"/>
              <a:t>fundamental type which builds structured types.</a:t>
            </a:r>
          </a:p>
          <a:p>
            <a:pPr>
              <a:lnSpc>
                <a:spcPct val="120000"/>
              </a:lnSpc>
            </a:pPr>
            <a:r>
              <a:rPr lang="en-US" smtClean="0"/>
              <a:t>Simple Types</a:t>
            </a:r>
          </a:p>
          <a:p>
            <a:pPr lvl="1">
              <a:lnSpc>
                <a:spcPct val="120000"/>
              </a:lnSpc>
            </a:pPr>
            <a:r>
              <a:rPr lang="en-US" smtClean="0"/>
              <a:t>Bool Type</a:t>
            </a:r>
          </a:p>
          <a:p>
            <a:pPr lvl="2">
              <a:lnSpc>
                <a:spcPct val="120000"/>
              </a:lnSpc>
            </a:pPr>
            <a:r>
              <a:rPr lang="en-US" smtClean="0"/>
              <a:t>true / false</a:t>
            </a:r>
          </a:p>
          <a:p>
            <a:pPr lvl="1">
              <a:lnSpc>
                <a:spcPct val="120000"/>
              </a:lnSpc>
            </a:pPr>
            <a:r>
              <a:rPr lang="en-US" smtClean="0"/>
              <a:t>Integral Types</a:t>
            </a:r>
          </a:p>
          <a:p>
            <a:pPr lvl="2">
              <a:lnSpc>
                <a:spcPct val="120000"/>
              </a:lnSpc>
            </a:pPr>
            <a:r>
              <a:rPr lang="en-US" smtClean="0"/>
              <a:t>Integer numbers</a:t>
            </a:r>
          </a:p>
          <a:p>
            <a:pPr lvl="1">
              <a:lnSpc>
                <a:spcPct val="120000"/>
              </a:lnSpc>
            </a:pPr>
            <a:r>
              <a:rPr lang="en-US" smtClean="0"/>
              <a:t>Floating-Point Types</a:t>
            </a:r>
          </a:p>
          <a:p>
            <a:pPr lvl="2">
              <a:lnSpc>
                <a:spcPct val="120000"/>
              </a:lnSpc>
            </a:pPr>
            <a:r>
              <a:rPr lang="en-US" smtClean="0"/>
              <a:t>Real numbers</a:t>
            </a:r>
          </a:p>
          <a:p>
            <a:pPr lvl="2">
              <a:lnSpc>
                <a:spcPct val="120000"/>
              </a:lnSpc>
            </a:pPr>
            <a:r>
              <a:rPr lang="en-US" smtClean="0"/>
              <a:t>Floating point(</a:t>
            </a:r>
            <a:r>
              <a:rPr lang="ko-KR" altLang="en-US" smtClean="0"/>
              <a:t>부동소수점 </a:t>
            </a:r>
            <a:r>
              <a:rPr lang="en-US" altLang="ko-KR" smtClean="0"/>
              <a:t>/ </a:t>
            </a:r>
            <a:r>
              <a:rPr lang="ko-KR" altLang="en-US" smtClean="0"/>
              <a:t>浮動小數點</a:t>
            </a:r>
            <a:r>
              <a:rPr lang="en-US" altLang="ko-KR" smtClean="0"/>
              <a:t>)</a:t>
            </a:r>
            <a:endParaRPr lang="en-US" smtClean="0"/>
          </a:p>
          <a:p>
            <a:pPr lvl="1">
              <a:lnSpc>
                <a:spcPct val="120000"/>
              </a:lnSpc>
            </a:pPr>
            <a:r>
              <a:rPr lang="en-US" smtClean="0"/>
              <a:t>Character Types</a:t>
            </a:r>
          </a:p>
          <a:p>
            <a:pPr lvl="2">
              <a:lnSpc>
                <a:spcPct val="120000"/>
              </a:lnSpc>
            </a:pPr>
            <a:r>
              <a:rPr lang="en-US" smtClean="0"/>
              <a:t>char</a:t>
            </a:r>
          </a:p>
          <a:p>
            <a:pPr lvl="2">
              <a:lnSpc>
                <a:spcPct val="120000"/>
              </a:lnSpc>
            </a:pPr>
            <a:r>
              <a:rPr lang="en-US" smtClean="0"/>
              <a:t>wchar_t</a:t>
            </a:r>
            <a:endParaRPr lang="en-US"/>
          </a:p>
        </p:txBody>
      </p:sp>
      <p:sp>
        <p:nvSpPr>
          <p:cNvPr id="4" name="날짜 개체 틀 3"/>
          <p:cNvSpPr>
            <a:spLocks noGrp="1"/>
          </p:cNvSpPr>
          <p:nvPr>
            <p:ph type="dt" sz="half" idx="10"/>
          </p:nvPr>
        </p:nvSpPr>
        <p:spPr/>
        <p:txBody>
          <a:bodyPr/>
          <a:lstStyle/>
          <a:p>
            <a:fld id="{70B28CE6-E19B-4549-9196-8B6D5D444441}"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26</a:t>
            </a:fld>
            <a:endParaRPr lang="en-US"/>
          </a:p>
        </p:txBody>
      </p:sp>
    </p:spTree>
    <p:extLst>
      <p:ext uri="{BB962C8B-B14F-4D97-AF65-F5344CB8AC3E}">
        <p14:creationId xmlns:p14="http://schemas.microsoft.com/office/powerpoint/2010/main" val="3017261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Integral Types ½ </a:t>
            </a:r>
            <a:endParaRPr lang="en-US"/>
          </a:p>
        </p:txBody>
      </p:sp>
      <p:pic>
        <p:nvPicPr>
          <p:cNvPr id="7" name="내용 개체 틀 6"/>
          <p:cNvPicPr>
            <a:picLocks noGrp="1" noChangeAspect="1"/>
          </p:cNvPicPr>
          <p:nvPr>
            <p:ph idx="1"/>
          </p:nvPr>
        </p:nvPicPr>
        <p:blipFill>
          <a:blip r:embed="rId2"/>
          <a:stretch>
            <a:fillRect/>
          </a:stretch>
        </p:blipFill>
        <p:spPr>
          <a:xfrm>
            <a:off x="1630407" y="1547944"/>
            <a:ext cx="6480131" cy="4573620"/>
          </a:xfrm>
          <a:prstGeom prst="rect">
            <a:avLst/>
          </a:prstGeom>
        </p:spPr>
      </p:pic>
      <p:sp>
        <p:nvSpPr>
          <p:cNvPr id="4" name="날짜 개체 틀 3"/>
          <p:cNvSpPr>
            <a:spLocks noGrp="1"/>
          </p:cNvSpPr>
          <p:nvPr>
            <p:ph type="dt" sz="half" idx="10"/>
          </p:nvPr>
        </p:nvSpPr>
        <p:spPr/>
        <p:txBody>
          <a:bodyPr/>
          <a:lstStyle/>
          <a:p>
            <a:fld id="{68FD3855-39B6-4BC1-A99B-EA7703A3FFD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spTree>
    <p:extLst>
      <p:ext uri="{BB962C8B-B14F-4D97-AF65-F5344CB8AC3E}">
        <p14:creationId xmlns:p14="http://schemas.microsoft.com/office/powerpoint/2010/main" val="291231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solidFill>
                  <a:srgbClr val="00B050"/>
                </a:solidFill>
              </a:rPr>
              <a:t>Integral Types 2/2 </a:t>
            </a:r>
            <a:endParaRPr lang="en-US">
              <a:solidFill>
                <a:srgbClr val="00B050"/>
              </a:solidFill>
            </a:endParaRPr>
          </a:p>
        </p:txBody>
      </p:sp>
      <p:sp>
        <p:nvSpPr>
          <p:cNvPr id="3" name="내용 개체 틀 2"/>
          <p:cNvSpPr>
            <a:spLocks noGrp="1"/>
          </p:cNvSpPr>
          <p:nvPr>
            <p:ph idx="1"/>
          </p:nvPr>
        </p:nvSpPr>
        <p:spPr/>
        <p:txBody>
          <a:bodyPr>
            <a:noAutofit/>
          </a:bodyPr>
          <a:lstStyle/>
          <a:p>
            <a:pPr>
              <a:lnSpc>
                <a:spcPct val="110000"/>
              </a:lnSpc>
            </a:pPr>
            <a:r>
              <a:rPr lang="en-US" sz="1800"/>
              <a:t>The C++ Language Specification simply states that the size of a long must be at least the size of an int</a:t>
            </a:r>
            <a:r>
              <a:rPr lang="en-US" sz="1800" smtClean="0"/>
              <a:t>.</a:t>
            </a:r>
          </a:p>
          <a:p>
            <a:pPr>
              <a:lnSpc>
                <a:spcPct val="110000"/>
              </a:lnSpc>
            </a:pPr>
            <a:r>
              <a:rPr lang="en-US" sz="1800" smtClean="0"/>
              <a:t>History</a:t>
            </a:r>
          </a:p>
          <a:p>
            <a:pPr lvl="1">
              <a:lnSpc>
                <a:spcPct val="110000"/>
              </a:lnSpc>
            </a:pPr>
            <a:r>
              <a:rPr lang="en-US" sz="1800" smtClean="0"/>
              <a:t>C </a:t>
            </a:r>
            <a:r>
              <a:rPr lang="en-US" sz="1800"/>
              <a:t>started with char (8 bits) and int (16 bits</a:t>
            </a:r>
            <a:r>
              <a:rPr lang="en-US" sz="1800" smtClean="0"/>
              <a:t>).</a:t>
            </a:r>
          </a:p>
          <a:p>
            <a:pPr lvl="1">
              <a:lnSpc>
                <a:spcPct val="110000"/>
              </a:lnSpc>
            </a:pPr>
            <a:r>
              <a:rPr lang="en-US" sz="1800" smtClean="0"/>
              <a:t>Then </a:t>
            </a:r>
            <a:r>
              <a:rPr lang="en-US" sz="1800"/>
              <a:t>one added short (16 bits) and long (32 bits), while int could be 16 or 32 bits depending on what was natural on the platform and the pressure of backward </a:t>
            </a:r>
            <a:r>
              <a:rPr lang="en-US" sz="1800" smtClean="0"/>
              <a:t>compatibility.</a:t>
            </a:r>
          </a:p>
          <a:p>
            <a:pPr lvl="1">
              <a:lnSpc>
                <a:spcPct val="110000"/>
              </a:lnSpc>
            </a:pPr>
            <a:r>
              <a:rPr lang="en-US" sz="1800" smtClean="0"/>
              <a:t>When </a:t>
            </a:r>
            <a:r>
              <a:rPr lang="en-US" sz="1800"/>
              <a:t>64 bits came, long long was added as a 64 bits type and there was some adjustments in the smaller types on 64 bits </a:t>
            </a:r>
            <a:r>
              <a:rPr lang="en-US" sz="1800" smtClean="0"/>
              <a:t>platforms.</a:t>
            </a:r>
          </a:p>
          <a:p>
            <a:pPr lvl="1">
              <a:lnSpc>
                <a:spcPct val="110000"/>
              </a:lnSpc>
            </a:pPr>
            <a:r>
              <a:rPr lang="en-US" sz="1800" smtClean="0">
                <a:solidFill>
                  <a:srgbClr val="00B050"/>
                </a:solidFill>
              </a:rPr>
              <a:t>Things </a:t>
            </a:r>
            <a:r>
              <a:rPr lang="en-US" sz="1800">
                <a:solidFill>
                  <a:srgbClr val="00B050"/>
                </a:solidFill>
              </a:rPr>
              <a:t>stabilized with a 32 bits int, but long kept various </a:t>
            </a:r>
            <a:r>
              <a:rPr lang="en-US" sz="1800" smtClean="0">
                <a:solidFill>
                  <a:srgbClr val="00B050"/>
                </a:solidFill>
              </a:rPr>
              <a:t>definitions.</a:t>
            </a:r>
          </a:p>
          <a:p>
            <a:pPr lvl="1">
              <a:lnSpc>
                <a:spcPct val="110000"/>
              </a:lnSpc>
            </a:pPr>
            <a:r>
              <a:rPr lang="en-US" sz="1800" smtClean="0"/>
              <a:t>Some </a:t>
            </a:r>
            <a:r>
              <a:rPr lang="en-US" sz="1800"/>
              <a:t>64 bits platforms </a:t>
            </a:r>
            <a:r>
              <a:rPr lang="en-US" sz="1800" smtClean="0"/>
              <a:t>have </a:t>
            </a:r>
            <a:r>
              <a:rPr lang="en-US" sz="1800"/>
              <a:t>a 64 bits long, while other (perhaps only Windows?) kept long to 32 bits, probably due to different pressure of backward </a:t>
            </a:r>
            <a:r>
              <a:rPr lang="en-US" sz="1800" smtClean="0"/>
              <a:t>compatibility.</a:t>
            </a:r>
          </a:p>
          <a:p>
            <a:pPr lvl="1">
              <a:lnSpc>
                <a:spcPct val="110000"/>
              </a:lnSpc>
            </a:pPr>
            <a:r>
              <a:rPr lang="en-US" sz="1800" smtClean="0"/>
              <a:t>Unix </a:t>
            </a:r>
            <a:r>
              <a:rPr lang="en-US" sz="1800"/>
              <a:t>had a long history of assuming long as the same size as a </a:t>
            </a:r>
            <a:r>
              <a:rPr lang="en-US" sz="1800" smtClean="0"/>
              <a:t>pointer.</a:t>
            </a:r>
          </a:p>
          <a:p>
            <a:pPr lvl="1">
              <a:lnSpc>
                <a:spcPct val="110000"/>
              </a:lnSpc>
            </a:pPr>
            <a:r>
              <a:rPr lang="en-US" sz="1800" smtClean="0"/>
              <a:t>Windows </a:t>
            </a:r>
            <a:r>
              <a:rPr lang="en-US" sz="1800"/>
              <a:t>had more remnant in its API of the time when int was 16 bits and thus long was the only 32 bits </a:t>
            </a:r>
            <a:r>
              <a:rPr lang="en-US" sz="1800" smtClean="0"/>
              <a:t>type</a:t>
            </a:r>
            <a:r>
              <a:rPr lang="en-US" sz="1800"/>
              <a:t>.</a:t>
            </a:r>
          </a:p>
        </p:txBody>
      </p:sp>
      <p:sp>
        <p:nvSpPr>
          <p:cNvPr id="4" name="날짜 개체 틀 3"/>
          <p:cNvSpPr>
            <a:spLocks noGrp="1"/>
          </p:cNvSpPr>
          <p:nvPr>
            <p:ph type="dt" sz="half" idx="10"/>
          </p:nvPr>
        </p:nvSpPr>
        <p:spPr/>
        <p:txBody>
          <a:bodyPr/>
          <a:lstStyle/>
          <a:p>
            <a:fld id="{B030C5CC-5DB4-413C-9A16-155369E8E86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spTree>
    <p:extLst>
      <p:ext uri="{BB962C8B-B14F-4D97-AF65-F5344CB8AC3E}">
        <p14:creationId xmlns:p14="http://schemas.microsoft.com/office/powerpoint/2010/main" val="114706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Floating-point Types</a:t>
            </a:r>
            <a:endParaRPr lang="en-US"/>
          </a:p>
        </p:txBody>
      </p:sp>
      <p:sp>
        <p:nvSpPr>
          <p:cNvPr id="4" name="날짜 개체 틀 3"/>
          <p:cNvSpPr>
            <a:spLocks noGrp="1"/>
          </p:cNvSpPr>
          <p:nvPr>
            <p:ph type="dt" sz="half" idx="10"/>
          </p:nvPr>
        </p:nvSpPr>
        <p:spPr/>
        <p:txBody>
          <a:bodyPr/>
          <a:lstStyle/>
          <a:p>
            <a:fld id="{FD138908-BD61-45F2-B5C6-FCA35691DF3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pic>
        <p:nvPicPr>
          <p:cNvPr id="8" name="내용 개체 틀 7"/>
          <p:cNvPicPr>
            <a:picLocks noGrp="1" noChangeAspect="1"/>
          </p:cNvPicPr>
          <p:nvPr>
            <p:ph idx="1"/>
          </p:nvPr>
        </p:nvPicPr>
        <p:blipFill>
          <a:blip r:embed="rId2"/>
          <a:stretch>
            <a:fillRect/>
          </a:stretch>
        </p:blipFill>
        <p:spPr>
          <a:xfrm>
            <a:off x="925818" y="2178587"/>
            <a:ext cx="8054364" cy="3086719"/>
          </a:xfrm>
          <a:prstGeom prst="rect">
            <a:avLst/>
          </a:prstGeom>
        </p:spPr>
      </p:pic>
    </p:spTree>
    <p:extLst>
      <p:ext uri="{BB962C8B-B14F-4D97-AF65-F5344CB8AC3E}">
        <p14:creationId xmlns:p14="http://schemas.microsoft.com/office/powerpoint/2010/main" val="197065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교과목 개요</a:t>
            </a:r>
            <a:endParaRPr lang="en-US"/>
          </a:p>
        </p:txBody>
      </p:sp>
      <p:sp>
        <p:nvSpPr>
          <p:cNvPr id="3" name="내용 개체 틀 2"/>
          <p:cNvSpPr>
            <a:spLocks noGrp="1"/>
          </p:cNvSpPr>
          <p:nvPr>
            <p:ph idx="1"/>
          </p:nvPr>
        </p:nvSpPr>
        <p:spPr/>
        <p:txBody>
          <a:bodyPr>
            <a:normAutofit/>
          </a:bodyPr>
          <a:lstStyle/>
          <a:p>
            <a:pPr marL="514350" indent="-514350">
              <a:buFont typeface="+mj-lt"/>
              <a:buAutoNum type="arabicPeriod"/>
            </a:pPr>
            <a:r>
              <a:rPr lang="ko-KR" altLang="en-US" smtClean="0">
                <a:latin typeface="Times New Roman" panose="02020603050405020304" pitchFamily="18" charset="0"/>
                <a:cs typeface="Times New Roman" panose="02020603050405020304" pitchFamily="18" charset="0"/>
              </a:rPr>
              <a:t>과목명</a:t>
            </a:r>
            <a:r>
              <a:rPr lang="en-US" altLang="ko-KR" smtClean="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고급 프로그램</a:t>
            </a:r>
            <a:endParaRPr lang="en-US" altLang="ko-KR"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ko-KR" altLang="en-US">
                <a:latin typeface="Times New Roman" panose="02020603050405020304" pitchFamily="18" charset="0"/>
                <a:cs typeface="Times New Roman" panose="02020603050405020304" pitchFamily="18" charset="0"/>
              </a:rPr>
              <a:t>학</a:t>
            </a:r>
            <a:r>
              <a:rPr lang="ko-KR" altLang="en-US" smtClean="0">
                <a:latin typeface="Times New Roman" panose="02020603050405020304" pitchFamily="18" charset="0"/>
                <a:cs typeface="Times New Roman" panose="02020603050405020304" pitchFamily="18" charset="0"/>
              </a:rPr>
              <a:t>점 및 시간 </a:t>
            </a:r>
            <a:r>
              <a:rPr lang="en-US" altLang="ko-KR" smtClean="0">
                <a:latin typeface="Times New Roman" panose="02020603050405020304" pitchFamily="18" charset="0"/>
                <a:cs typeface="Times New Roman" panose="02020603050405020304" pitchFamily="18" charset="0"/>
              </a:rPr>
              <a:t>: 2</a:t>
            </a:r>
            <a:r>
              <a:rPr lang="ko-KR" altLang="en-US" smtClean="0">
                <a:latin typeface="Times New Roman" panose="02020603050405020304" pitchFamily="18" charset="0"/>
                <a:cs typeface="Times New Roman" panose="02020603050405020304" pitchFamily="18" charset="0"/>
              </a:rPr>
              <a:t>학점</a:t>
            </a:r>
            <a:r>
              <a:rPr lang="en-US" altLang="ko-KR" smtClean="0">
                <a:latin typeface="Times New Roman" panose="02020603050405020304" pitchFamily="18" charset="0"/>
                <a:cs typeface="Times New Roman" panose="02020603050405020304" pitchFamily="18" charset="0"/>
              </a:rPr>
              <a:t>(</a:t>
            </a:r>
            <a:r>
              <a:rPr lang="ko-KR" altLang="en-US" smtClean="0">
                <a:latin typeface="Times New Roman" panose="02020603050405020304" pitchFamily="18" charset="0"/>
                <a:cs typeface="Times New Roman" panose="02020603050405020304" pitchFamily="18" charset="0"/>
              </a:rPr>
              <a:t>이론 </a:t>
            </a:r>
            <a:r>
              <a:rPr lang="en-US" altLang="ko-KR" smtClean="0">
                <a:latin typeface="Times New Roman" panose="02020603050405020304" pitchFamily="18" charset="0"/>
                <a:cs typeface="Times New Roman" panose="02020603050405020304" pitchFamily="18" charset="0"/>
              </a:rPr>
              <a:t>1</a:t>
            </a:r>
            <a:r>
              <a:rPr lang="ko-KR" altLang="en-US" smtClean="0">
                <a:latin typeface="Times New Roman" panose="02020603050405020304" pitchFamily="18" charset="0"/>
                <a:cs typeface="Times New Roman" panose="02020603050405020304" pitchFamily="18" charset="0"/>
              </a:rPr>
              <a:t>시간</a:t>
            </a:r>
            <a:r>
              <a:rPr lang="en-US" altLang="ko-KR" smtClean="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실습 </a:t>
            </a:r>
            <a:r>
              <a:rPr lang="en-US" altLang="ko-KR" smtClean="0">
                <a:latin typeface="Times New Roman" panose="02020603050405020304" pitchFamily="18" charset="0"/>
                <a:cs typeface="Times New Roman" panose="02020603050405020304" pitchFamily="18" charset="0"/>
              </a:rPr>
              <a:t>1</a:t>
            </a:r>
            <a:r>
              <a:rPr lang="ko-KR" altLang="en-US" smtClean="0">
                <a:latin typeface="Times New Roman" panose="02020603050405020304" pitchFamily="18" charset="0"/>
                <a:cs typeface="Times New Roman" panose="02020603050405020304" pitchFamily="18" charset="0"/>
              </a:rPr>
              <a:t>시간</a:t>
            </a:r>
            <a:r>
              <a:rPr lang="en-US" altLang="ko-KR"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ko-KR" altLang="en-US" smtClean="0">
                <a:latin typeface="Times New Roman" panose="02020603050405020304" pitchFamily="18" charset="0"/>
                <a:cs typeface="Times New Roman" panose="02020603050405020304" pitchFamily="18" charset="0"/>
              </a:rPr>
              <a:t>강의 개요</a:t>
            </a:r>
            <a:endParaRPr lang="en-US" altLang="ko-KR" smtClean="0">
              <a:latin typeface="Times New Roman" panose="02020603050405020304" pitchFamily="18" charset="0"/>
              <a:cs typeface="Times New Roman" panose="02020603050405020304" pitchFamily="18" charset="0"/>
            </a:endParaRPr>
          </a:p>
          <a:p>
            <a:pPr lvl="1"/>
            <a:r>
              <a:rPr lang="en-US" altLang="ko-KR" smtClean="0">
                <a:latin typeface="Times New Roman" panose="02020603050405020304" pitchFamily="18" charset="0"/>
                <a:cs typeface="Times New Roman" panose="02020603050405020304" pitchFamily="18" charset="0"/>
              </a:rPr>
              <a:t>C++ </a:t>
            </a:r>
            <a:r>
              <a:rPr lang="ko-KR" altLang="en-US" smtClean="0">
                <a:latin typeface="Times New Roman" panose="02020603050405020304" pitchFamily="18" charset="0"/>
                <a:cs typeface="Times New Roman" panose="02020603050405020304" pitchFamily="18" charset="0"/>
              </a:rPr>
              <a:t>프로그래밍 언어의 역사 및 장단점</a:t>
            </a:r>
            <a:endParaRPr lang="en-US" altLang="ko-KR" smtClean="0">
              <a:latin typeface="Times New Roman" panose="02020603050405020304" pitchFamily="18" charset="0"/>
              <a:cs typeface="Times New Roman" panose="02020603050405020304" pitchFamily="18" charset="0"/>
            </a:endParaRPr>
          </a:p>
          <a:p>
            <a:pPr lvl="1"/>
            <a:r>
              <a:rPr lang="en-US" altLang="ko-KR" smtClean="0">
                <a:latin typeface="Times New Roman" panose="02020603050405020304" pitchFamily="18" charset="0"/>
                <a:cs typeface="Times New Roman" panose="02020603050405020304" pitchFamily="18" charset="0"/>
              </a:rPr>
              <a:t>C++ </a:t>
            </a:r>
            <a:r>
              <a:rPr lang="ko-KR" altLang="en-US" smtClean="0">
                <a:latin typeface="Times New Roman" panose="02020603050405020304" pitchFamily="18" charset="0"/>
                <a:cs typeface="Times New Roman" panose="02020603050405020304" pitchFamily="18" charset="0"/>
              </a:rPr>
              <a:t>프로그래밍 언의의 기본 요소</a:t>
            </a:r>
            <a:endParaRPr lang="en-US" altLang="ko-KR" smtClean="0">
              <a:latin typeface="Times New Roman" panose="02020603050405020304" pitchFamily="18" charset="0"/>
              <a:cs typeface="Times New Roman" panose="02020603050405020304" pitchFamily="18" charset="0"/>
            </a:endParaRPr>
          </a:p>
          <a:p>
            <a:pPr lvl="1"/>
            <a:r>
              <a:rPr lang="en-US" altLang="ko-KR" smtClean="0">
                <a:latin typeface="Times New Roman" panose="02020603050405020304" pitchFamily="18" charset="0"/>
                <a:cs typeface="Times New Roman" panose="02020603050405020304" pitchFamily="18" charset="0"/>
              </a:rPr>
              <a:t>C++ </a:t>
            </a:r>
            <a:r>
              <a:rPr lang="ko-KR" altLang="en-US" smtClean="0">
                <a:latin typeface="Times New Roman" panose="02020603050405020304" pitchFamily="18" charset="0"/>
                <a:cs typeface="Times New Roman" panose="02020603050405020304" pitchFamily="18" charset="0"/>
              </a:rPr>
              <a:t>프로그래밍 절차와 관련 툴</a:t>
            </a:r>
            <a:endParaRPr lang="en-US" altLang="ko-KR" smtClean="0">
              <a:latin typeface="Times New Roman" panose="02020603050405020304" pitchFamily="18" charset="0"/>
              <a:cs typeface="Times New Roman" panose="02020603050405020304" pitchFamily="18" charset="0"/>
            </a:endParaRPr>
          </a:p>
          <a:p>
            <a:pPr lvl="1"/>
            <a:r>
              <a:rPr lang="en-US" altLang="ko-KR" smtClean="0">
                <a:latin typeface="Times New Roman" panose="02020603050405020304" pitchFamily="18" charset="0"/>
                <a:cs typeface="Times New Roman" panose="02020603050405020304" pitchFamily="18" charset="0"/>
              </a:rPr>
              <a:t>C++ </a:t>
            </a:r>
            <a:r>
              <a:rPr lang="ko-KR" altLang="en-US" smtClean="0">
                <a:latin typeface="Times New Roman" panose="02020603050405020304" pitchFamily="18" charset="0"/>
                <a:cs typeface="Times New Roman" panose="02020603050405020304" pitchFamily="18" charset="0"/>
              </a:rPr>
              <a:t>프로그래밍 고급 기법들</a:t>
            </a:r>
            <a:endParaRPr lang="en-US" altLang="ko-KR"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ko-KR" altLang="en-US" smtClean="0">
                <a:latin typeface="Times New Roman" panose="02020603050405020304" pitchFamily="18" charset="0"/>
                <a:cs typeface="Times New Roman" panose="02020603050405020304" pitchFamily="18" charset="0"/>
              </a:rPr>
              <a:t>교재</a:t>
            </a:r>
            <a:r>
              <a:rPr lang="en-US" altLang="ko-KR">
                <a:latin typeface="Times New Roman" panose="02020603050405020304" pitchFamily="18" charset="0"/>
                <a:cs typeface="Times New Roman" panose="02020603050405020304" pitchFamily="18" charset="0"/>
              </a:rPr>
              <a:t>: </a:t>
            </a:r>
            <a:endParaRPr lang="en-US" altLang="ko-KR" smtClean="0">
              <a:latin typeface="Times New Roman" panose="02020603050405020304" pitchFamily="18" charset="0"/>
              <a:cs typeface="Times New Roman" panose="02020603050405020304" pitchFamily="18" charset="0"/>
            </a:endParaRPr>
          </a:p>
          <a:p>
            <a:pPr lvl="1"/>
            <a:r>
              <a:rPr lang="en-US" altLang="ko-KR" smtClean="0">
                <a:latin typeface="Times New Roman" panose="02020603050405020304" pitchFamily="18" charset="0"/>
                <a:cs typeface="Times New Roman" panose="02020603050405020304" pitchFamily="18" charset="0"/>
              </a:rPr>
              <a:t>C++ Programming From Problem Analysis To Program Design 6th ed. / D.S MALIK / Cengage Learning / 2013</a:t>
            </a:r>
          </a:p>
          <a:p>
            <a:pPr marL="514350" indent="-514350">
              <a:buFont typeface="+mj-lt"/>
              <a:buAutoNum type="arabicPeriod"/>
            </a:pPr>
            <a:endParaRPr lang="en-US">
              <a:latin typeface="Times New Roman" panose="02020603050405020304" pitchFamily="18" charset="0"/>
              <a:cs typeface="Times New Roman" panose="02020603050405020304" pitchFamily="18" charset="0"/>
            </a:endParaRPr>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sp>
        <p:nvSpPr>
          <p:cNvPr id="7" name="날짜 개체 틀 6"/>
          <p:cNvSpPr>
            <a:spLocks noGrp="1"/>
          </p:cNvSpPr>
          <p:nvPr>
            <p:ph type="dt" sz="half" idx="10"/>
          </p:nvPr>
        </p:nvSpPr>
        <p:spPr/>
        <p:txBody>
          <a:bodyPr/>
          <a:lstStyle/>
          <a:p>
            <a:fld id="{C488AFFB-2B9B-4F8F-85F1-661560A21338}" type="datetime1">
              <a:rPr lang="ko-KR" altLang="en-US" smtClean="0"/>
              <a:t>2018-06-09</a:t>
            </a:fld>
            <a:endParaRPr lang="en-US"/>
          </a:p>
        </p:txBody>
      </p:sp>
    </p:spTree>
    <p:extLst>
      <p:ext uri="{BB962C8B-B14F-4D97-AF65-F5344CB8AC3E}">
        <p14:creationId xmlns:p14="http://schemas.microsoft.com/office/powerpoint/2010/main" val="84098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Bool Literal</a:t>
            </a:r>
            <a:endParaRPr lang="en-US"/>
          </a:p>
        </p:txBody>
      </p:sp>
      <p:sp>
        <p:nvSpPr>
          <p:cNvPr id="3" name="내용 개체 틀 2"/>
          <p:cNvSpPr>
            <a:spLocks noGrp="1"/>
          </p:cNvSpPr>
          <p:nvPr>
            <p:ph idx="1"/>
          </p:nvPr>
        </p:nvSpPr>
        <p:spPr/>
        <p:txBody>
          <a:bodyPr/>
          <a:lstStyle/>
          <a:p>
            <a:pPr>
              <a:buFont typeface="Arial" panose="020B0604020202020204" pitchFamily="34" charset="0"/>
              <a:buChar char="•"/>
            </a:pPr>
            <a:r>
              <a:rPr lang="en-US" smtClean="0"/>
              <a:t>true</a:t>
            </a:r>
          </a:p>
          <a:p>
            <a:pPr>
              <a:buFont typeface="Arial" panose="020B0604020202020204" pitchFamily="34" charset="0"/>
              <a:buChar char="•"/>
            </a:pPr>
            <a:r>
              <a:rPr lang="en-US" smtClean="0"/>
              <a:t>false</a:t>
            </a:r>
            <a:endParaRPr lang="en-US"/>
          </a:p>
        </p:txBody>
      </p:sp>
      <p:sp>
        <p:nvSpPr>
          <p:cNvPr id="4" name="날짜 개체 틀 3"/>
          <p:cNvSpPr>
            <a:spLocks noGrp="1"/>
          </p:cNvSpPr>
          <p:nvPr>
            <p:ph type="dt" sz="half" idx="10"/>
          </p:nvPr>
        </p:nvSpPr>
        <p:spPr/>
        <p:txBody>
          <a:bodyPr/>
          <a:lstStyle/>
          <a:p>
            <a:fld id="{2451C84B-B05C-460B-A07E-ACB769204C5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spTree>
    <p:extLst>
      <p:ext uri="{BB962C8B-B14F-4D97-AF65-F5344CB8AC3E}">
        <p14:creationId xmlns:p14="http://schemas.microsoft.com/office/powerpoint/2010/main" val="424754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Integral Literal Example</a:t>
            </a:r>
            <a:endParaRPr lang="en-US"/>
          </a:p>
        </p:txBody>
      </p:sp>
      <p:pic>
        <p:nvPicPr>
          <p:cNvPr id="7" name="내용 개체 틀 6"/>
          <p:cNvPicPr>
            <a:picLocks noGrp="1" noChangeAspect="1"/>
          </p:cNvPicPr>
          <p:nvPr>
            <p:ph idx="1"/>
          </p:nvPr>
        </p:nvPicPr>
        <p:blipFill>
          <a:blip r:embed="rId2"/>
          <a:stretch>
            <a:fillRect/>
          </a:stretch>
        </p:blipFill>
        <p:spPr>
          <a:xfrm>
            <a:off x="1245748" y="1261322"/>
            <a:ext cx="7414504" cy="4921250"/>
          </a:xfrm>
          <a:prstGeom prst="rect">
            <a:avLst/>
          </a:prstGeom>
        </p:spPr>
      </p:pic>
      <p:sp>
        <p:nvSpPr>
          <p:cNvPr id="4" name="날짜 개체 틀 3"/>
          <p:cNvSpPr>
            <a:spLocks noGrp="1"/>
          </p:cNvSpPr>
          <p:nvPr>
            <p:ph type="dt" sz="half" idx="10"/>
          </p:nvPr>
        </p:nvSpPr>
        <p:spPr/>
        <p:txBody>
          <a:bodyPr/>
          <a:lstStyle/>
          <a:p>
            <a:fld id="{B8CEA925-BE7F-4FDF-BF9D-E4D5E9F4A39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spTree>
    <p:extLst>
      <p:ext uri="{BB962C8B-B14F-4D97-AF65-F5344CB8AC3E}">
        <p14:creationId xmlns:p14="http://schemas.microsoft.com/office/powerpoint/2010/main" val="1030926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Floating-point Literal Example</a:t>
            </a:r>
            <a:endParaRPr lang="en-US"/>
          </a:p>
        </p:txBody>
      </p:sp>
      <p:sp>
        <p:nvSpPr>
          <p:cNvPr id="4" name="날짜 개체 틀 3"/>
          <p:cNvSpPr>
            <a:spLocks noGrp="1"/>
          </p:cNvSpPr>
          <p:nvPr>
            <p:ph type="dt" sz="half" idx="10"/>
          </p:nvPr>
        </p:nvSpPr>
        <p:spPr/>
        <p:txBody>
          <a:bodyPr/>
          <a:lstStyle/>
          <a:p>
            <a:fld id="{114DA03E-9816-4682-918D-8A345019932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32</a:t>
            </a:fld>
            <a:endParaRPr lang="en-US"/>
          </a:p>
        </p:txBody>
      </p:sp>
      <p:pic>
        <p:nvPicPr>
          <p:cNvPr id="8" name="내용 개체 틀 7"/>
          <p:cNvPicPr>
            <a:picLocks noGrp="1" noChangeAspect="1"/>
          </p:cNvPicPr>
          <p:nvPr>
            <p:ph idx="1"/>
          </p:nvPr>
        </p:nvPicPr>
        <p:blipFill>
          <a:blip r:embed="rId2"/>
          <a:stretch>
            <a:fillRect/>
          </a:stretch>
        </p:blipFill>
        <p:spPr>
          <a:xfrm>
            <a:off x="681038" y="2512347"/>
            <a:ext cx="8476651" cy="2419200"/>
          </a:xfrm>
          <a:prstGeom prst="rect">
            <a:avLst/>
          </a:prstGeom>
        </p:spPr>
      </p:pic>
    </p:spTree>
    <p:extLst>
      <p:ext uri="{BB962C8B-B14F-4D97-AF65-F5344CB8AC3E}">
        <p14:creationId xmlns:p14="http://schemas.microsoft.com/office/powerpoint/2010/main" val="2234350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Character Literal Example</a:t>
            </a:r>
            <a:endParaRPr lang="en-US"/>
          </a:p>
        </p:txBody>
      </p:sp>
      <p:sp>
        <p:nvSpPr>
          <p:cNvPr id="4" name="날짜 개체 틀 3"/>
          <p:cNvSpPr>
            <a:spLocks noGrp="1"/>
          </p:cNvSpPr>
          <p:nvPr>
            <p:ph type="dt" sz="half" idx="10"/>
          </p:nvPr>
        </p:nvSpPr>
        <p:spPr/>
        <p:txBody>
          <a:bodyPr/>
          <a:lstStyle/>
          <a:p>
            <a:fld id="{9FF2EA00-42A2-447F-8FFC-4E94A88C7FA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pic>
        <p:nvPicPr>
          <p:cNvPr id="9" name="내용 개체 틀 8"/>
          <p:cNvPicPr>
            <a:picLocks noGrp="1" noChangeAspect="1"/>
          </p:cNvPicPr>
          <p:nvPr>
            <p:ph idx="1"/>
          </p:nvPr>
        </p:nvPicPr>
        <p:blipFill>
          <a:blip r:embed="rId2"/>
          <a:stretch>
            <a:fillRect/>
          </a:stretch>
        </p:blipFill>
        <p:spPr>
          <a:xfrm>
            <a:off x="714675" y="1543538"/>
            <a:ext cx="8476651" cy="4345600"/>
          </a:xfrm>
          <a:prstGeom prst="rect">
            <a:avLst/>
          </a:prstGeom>
        </p:spPr>
      </p:pic>
    </p:spTree>
    <p:extLst>
      <p:ext uri="{BB962C8B-B14F-4D97-AF65-F5344CB8AC3E}">
        <p14:creationId xmlns:p14="http://schemas.microsoft.com/office/powerpoint/2010/main" val="219158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5128"/>
            <a:ext cx="8543925" cy="494408"/>
          </a:xfrm>
        </p:spPr>
        <p:txBody>
          <a:bodyPr>
            <a:normAutofit fontScale="90000"/>
          </a:bodyPr>
          <a:lstStyle/>
          <a:p>
            <a:r>
              <a:rPr lang="en-US" smtClean="0"/>
              <a:t>Escape Sequence (p. 78)</a:t>
            </a:r>
            <a:endParaRPr lang="en-US"/>
          </a:p>
        </p:txBody>
      </p:sp>
      <p:sp>
        <p:nvSpPr>
          <p:cNvPr id="4" name="날짜 개체 틀 3"/>
          <p:cNvSpPr>
            <a:spLocks noGrp="1"/>
          </p:cNvSpPr>
          <p:nvPr>
            <p:ph type="dt" sz="half" idx="10"/>
          </p:nvPr>
        </p:nvSpPr>
        <p:spPr/>
        <p:txBody>
          <a:bodyPr/>
          <a:lstStyle/>
          <a:p>
            <a:fld id="{9A154D05-C386-43EF-85B5-71FDCCD8C9D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34</a:t>
            </a:fld>
            <a:endParaRPr lang="en-US"/>
          </a:p>
        </p:txBody>
      </p:sp>
      <p:pic>
        <p:nvPicPr>
          <p:cNvPr id="9" name="내용 개체 틀 8"/>
          <p:cNvPicPr>
            <a:picLocks noGrp="1" noChangeAspect="1"/>
          </p:cNvPicPr>
          <p:nvPr>
            <p:ph idx="1"/>
          </p:nvPr>
        </p:nvPicPr>
        <p:blipFill>
          <a:blip r:embed="rId2"/>
          <a:stretch>
            <a:fillRect/>
          </a:stretch>
        </p:blipFill>
        <p:spPr>
          <a:xfrm>
            <a:off x="2118316" y="960121"/>
            <a:ext cx="5425484" cy="5275302"/>
          </a:xfrm>
          <a:prstGeom prst="rect">
            <a:avLst/>
          </a:prstGeom>
        </p:spPr>
      </p:pic>
    </p:spTree>
    <p:extLst>
      <p:ext uri="{BB962C8B-B14F-4D97-AF65-F5344CB8AC3E}">
        <p14:creationId xmlns:p14="http://schemas.microsoft.com/office/powerpoint/2010/main" val="1050535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String Literal Example</a:t>
            </a:r>
            <a:endParaRPr lang="en-US"/>
          </a:p>
        </p:txBody>
      </p:sp>
      <p:pic>
        <p:nvPicPr>
          <p:cNvPr id="7" name="내용 개체 틀 6"/>
          <p:cNvPicPr>
            <a:picLocks noGrp="1" noChangeAspect="1"/>
          </p:cNvPicPr>
          <p:nvPr>
            <p:ph idx="1"/>
          </p:nvPr>
        </p:nvPicPr>
        <p:blipFill>
          <a:blip r:embed="rId2"/>
          <a:stretch>
            <a:fillRect/>
          </a:stretch>
        </p:blipFill>
        <p:spPr>
          <a:xfrm>
            <a:off x="737099" y="2842747"/>
            <a:ext cx="8431801" cy="1758400"/>
          </a:xfrm>
          <a:prstGeom prst="rect">
            <a:avLst/>
          </a:prstGeom>
        </p:spPr>
      </p:pic>
      <p:sp>
        <p:nvSpPr>
          <p:cNvPr id="4" name="날짜 개체 틀 3"/>
          <p:cNvSpPr>
            <a:spLocks noGrp="1"/>
          </p:cNvSpPr>
          <p:nvPr>
            <p:ph type="dt" sz="half" idx="10"/>
          </p:nvPr>
        </p:nvSpPr>
        <p:spPr/>
        <p:txBody>
          <a:bodyPr/>
          <a:lstStyle/>
          <a:p>
            <a:fld id="{5A921D75-CEB4-4382-9061-8C449578DF9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35</a:t>
            </a:fld>
            <a:endParaRPr lang="en-US"/>
          </a:p>
        </p:txBody>
      </p:sp>
    </p:spTree>
    <p:extLst>
      <p:ext uri="{BB962C8B-B14F-4D97-AF65-F5344CB8AC3E}">
        <p14:creationId xmlns:p14="http://schemas.microsoft.com/office/powerpoint/2010/main" val="2703172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z="3600"/>
              <a:t>Arithmetic Operators, </a:t>
            </a:r>
            <a:r>
              <a:rPr lang="en-US" sz="3600" smtClean="0"/>
              <a:t>Operator Precedence ( p. 43)</a:t>
            </a:r>
            <a:endParaRPr lang="en-US" sz="3600"/>
          </a:p>
        </p:txBody>
      </p:sp>
      <p:sp>
        <p:nvSpPr>
          <p:cNvPr id="3" name="내용 개체 틀 2"/>
          <p:cNvSpPr>
            <a:spLocks noGrp="1"/>
          </p:cNvSpPr>
          <p:nvPr>
            <p:ph idx="1"/>
          </p:nvPr>
        </p:nvSpPr>
        <p:spPr/>
        <p:txBody>
          <a:bodyPr/>
          <a:lstStyle/>
          <a:p>
            <a:r>
              <a:rPr lang="en-US" smtClean="0"/>
              <a:t>Arithmetic Operator</a:t>
            </a:r>
          </a:p>
          <a:p>
            <a:pPr lvl="1"/>
            <a:r>
              <a:rPr lang="en-US" smtClean="0"/>
              <a:t>+ - * / %</a:t>
            </a:r>
          </a:p>
          <a:p>
            <a:pPr lvl="1"/>
            <a:r>
              <a:rPr lang="ko-KR" altLang="en-US" smtClean="0"/>
              <a:t>정수 연산 결과는 정수이다</a:t>
            </a:r>
            <a:r>
              <a:rPr lang="en-US" altLang="ko-KR" smtClean="0"/>
              <a:t>.</a:t>
            </a:r>
          </a:p>
          <a:p>
            <a:pPr lvl="1"/>
            <a:r>
              <a:rPr lang="ko-KR" altLang="en-US" smtClean="0"/>
              <a:t>실수 연산 결과는 실수이다</a:t>
            </a:r>
            <a:r>
              <a:rPr lang="en-US" altLang="ko-KR" smtClean="0"/>
              <a:t>.</a:t>
            </a:r>
          </a:p>
          <a:p>
            <a:pPr lvl="1"/>
            <a:r>
              <a:rPr lang="ko-KR" altLang="en-US" smtClean="0"/>
              <a:t>정수</a:t>
            </a:r>
            <a:r>
              <a:rPr lang="en-US" altLang="ko-KR" smtClean="0"/>
              <a:t>/</a:t>
            </a:r>
            <a:r>
              <a:rPr lang="ko-KR" altLang="en-US" smtClean="0"/>
              <a:t>실수 연산 결과는 실수이다</a:t>
            </a:r>
            <a:r>
              <a:rPr lang="en-US" altLang="ko-KR" smtClean="0"/>
              <a:t>.</a:t>
            </a:r>
            <a:endParaRPr lang="en-US" smtClean="0"/>
          </a:p>
          <a:p>
            <a:r>
              <a:rPr lang="en-US" smtClean="0"/>
              <a:t>Operator Precedence</a:t>
            </a:r>
          </a:p>
          <a:p>
            <a:pPr lvl="1"/>
            <a:r>
              <a:rPr lang="ko-KR" altLang="en-US" smtClean="0"/>
              <a:t>산술 연산 우선 순위를 따른다</a:t>
            </a:r>
            <a:r>
              <a:rPr lang="en-US" altLang="ko-KR" smtClean="0"/>
              <a:t>.</a:t>
            </a:r>
            <a:endParaRPr lang="en-US" smtClean="0"/>
          </a:p>
          <a:p>
            <a:pPr lvl="1"/>
            <a:r>
              <a:rPr lang="en-US" smtClean="0"/>
              <a:t>( )</a:t>
            </a:r>
          </a:p>
          <a:p>
            <a:endParaRPr lang="en-US"/>
          </a:p>
        </p:txBody>
      </p:sp>
      <p:sp>
        <p:nvSpPr>
          <p:cNvPr id="4" name="날짜 개체 틀 3"/>
          <p:cNvSpPr>
            <a:spLocks noGrp="1"/>
          </p:cNvSpPr>
          <p:nvPr>
            <p:ph type="dt" sz="half" idx="10"/>
          </p:nvPr>
        </p:nvSpPr>
        <p:spPr/>
        <p:txBody>
          <a:bodyPr/>
          <a:lstStyle/>
          <a:p>
            <a:fld id="{AD0DCC34-D871-4D9F-B085-C31C8A2CD649}"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36</a:t>
            </a:fld>
            <a:endParaRPr lang="en-US"/>
          </a:p>
        </p:txBody>
      </p:sp>
    </p:spTree>
    <p:extLst>
      <p:ext uri="{BB962C8B-B14F-4D97-AF65-F5344CB8AC3E}">
        <p14:creationId xmlns:p14="http://schemas.microsoft.com/office/powerpoint/2010/main" val="847755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Type Conversion (Casting) ( p. 51)</a:t>
            </a:r>
            <a:endParaRPr lang="en-US" sz="3600"/>
          </a:p>
        </p:txBody>
      </p:sp>
      <p:sp>
        <p:nvSpPr>
          <p:cNvPr id="3" name="내용 개체 틀 2"/>
          <p:cNvSpPr>
            <a:spLocks noGrp="1"/>
          </p:cNvSpPr>
          <p:nvPr>
            <p:ph idx="1"/>
          </p:nvPr>
        </p:nvSpPr>
        <p:spPr/>
        <p:txBody>
          <a:bodyPr/>
          <a:lstStyle/>
          <a:p>
            <a:r>
              <a:rPr lang="en-US" smtClean="0"/>
              <a:t>Implicit Type Casting(coercion)</a:t>
            </a:r>
          </a:p>
          <a:p>
            <a:pPr lvl="1"/>
            <a:r>
              <a:rPr lang="ko-KR" altLang="en-US" smtClean="0"/>
              <a:t>묵시적 형변환</a:t>
            </a:r>
            <a:endParaRPr lang="en-US" smtClean="0"/>
          </a:p>
          <a:p>
            <a:r>
              <a:rPr lang="en-US" smtClean="0"/>
              <a:t>Explicity Type Casting</a:t>
            </a:r>
          </a:p>
          <a:p>
            <a:pPr lvl="1"/>
            <a:r>
              <a:rPr lang="ko-KR" altLang="en-US" smtClean="0"/>
              <a:t>명시적 형변환</a:t>
            </a:r>
            <a:endParaRPr lang="en-US" altLang="ko-KR" smtClean="0"/>
          </a:p>
          <a:p>
            <a:pPr lvl="1"/>
            <a:r>
              <a:rPr lang="en-US" smtClean="0"/>
              <a:t>synonym</a:t>
            </a:r>
          </a:p>
          <a:p>
            <a:pPr lvl="2"/>
            <a:r>
              <a:rPr lang="en-US" smtClean="0"/>
              <a:t>cast operator / type conversion / type casting</a:t>
            </a:r>
          </a:p>
          <a:p>
            <a:pPr lvl="1"/>
            <a:r>
              <a:rPr lang="en-US" smtClean="0"/>
              <a:t>form</a:t>
            </a:r>
          </a:p>
          <a:p>
            <a:pPr lvl="2"/>
            <a:r>
              <a:rPr lang="en-US" b="1">
                <a:solidFill>
                  <a:schemeClr val="accent1">
                    <a:lumMod val="75000"/>
                  </a:schemeClr>
                </a:solidFill>
                <a:latin typeface="맑은 고딕" panose="020B0503020000020004" pitchFamily="50" charset="-127"/>
                <a:ea typeface="맑은 고딕" panose="020B0503020000020004" pitchFamily="50" charset="-127"/>
              </a:rPr>
              <a:t>static_cast&lt;dataTypeName&gt;(expression</a:t>
            </a:r>
            <a:r>
              <a:rPr lang="en-US" b="1" smtClean="0">
                <a:solidFill>
                  <a:schemeClr val="accent1">
                    <a:lumMod val="75000"/>
                  </a:schemeClr>
                </a:solidFill>
                <a:latin typeface="맑은 고딕" panose="020B0503020000020004" pitchFamily="50" charset="-127"/>
                <a:ea typeface="맑은 고딕" panose="020B0503020000020004" pitchFamily="50" charset="-127"/>
              </a:rPr>
              <a:t>)</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(dataTypeName)(expression)</a:t>
            </a:r>
          </a:p>
          <a:p>
            <a:endParaRPr lang="en-US"/>
          </a:p>
          <a:p>
            <a:endParaRPr lang="en-US"/>
          </a:p>
        </p:txBody>
      </p:sp>
      <p:sp>
        <p:nvSpPr>
          <p:cNvPr id="4" name="날짜 개체 틀 3"/>
          <p:cNvSpPr>
            <a:spLocks noGrp="1"/>
          </p:cNvSpPr>
          <p:nvPr>
            <p:ph type="dt" sz="half" idx="10"/>
          </p:nvPr>
        </p:nvSpPr>
        <p:spPr/>
        <p:txBody>
          <a:bodyPr/>
          <a:lstStyle/>
          <a:p>
            <a:fld id="{4C0D5C37-FF20-4A9B-B28B-E2144E10F58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37</a:t>
            </a:fld>
            <a:endParaRPr lang="en-US"/>
          </a:p>
        </p:txBody>
      </p:sp>
    </p:spTree>
    <p:extLst>
      <p:ext uri="{BB962C8B-B14F-4D97-AF65-F5344CB8AC3E}">
        <p14:creationId xmlns:p14="http://schemas.microsoft.com/office/powerpoint/2010/main" val="17353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string type ( p. 53)</a:t>
            </a:r>
            <a:endParaRPr lang="en-US" sz="3600"/>
          </a:p>
        </p:txBody>
      </p:sp>
      <p:sp>
        <p:nvSpPr>
          <p:cNvPr id="3" name="내용 개체 틀 2"/>
          <p:cNvSpPr>
            <a:spLocks noGrp="1"/>
          </p:cNvSpPr>
          <p:nvPr>
            <p:ph idx="1"/>
          </p:nvPr>
        </p:nvSpPr>
        <p:spPr/>
        <p:txBody>
          <a:bodyPr/>
          <a:lstStyle/>
          <a:p>
            <a:r>
              <a:rPr lang="en-US" smtClean="0"/>
              <a:t>The string type is a user-defined one.</a:t>
            </a:r>
          </a:p>
          <a:p>
            <a:r>
              <a:rPr lang="en-US"/>
              <a:t>The string type is very powerful and more complex than simple data types</a:t>
            </a:r>
            <a:r>
              <a:rPr lang="en-US" smtClean="0"/>
              <a:t>.</a:t>
            </a:r>
          </a:p>
          <a:p>
            <a:endParaRPr lang="en-US"/>
          </a:p>
          <a:p>
            <a:r>
              <a:rPr lang="en-US" smtClean="0"/>
              <a:t>ex:</a:t>
            </a:r>
          </a:p>
          <a:p>
            <a:pPr marL="914400" lvl="1" indent="-457200">
              <a:buFont typeface="+mj-lt"/>
              <a:buAutoNum type="arabicPeriod"/>
            </a:pPr>
            <a:r>
              <a:rPr lang="en-US" b="1" smtClean="0">
                <a:solidFill>
                  <a:schemeClr val="accent1">
                    <a:lumMod val="75000"/>
                  </a:schemeClr>
                </a:solidFill>
                <a:latin typeface="맑은 고딕" panose="020B0503020000020004" pitchFamily="50" charset="-127"/>
                <a:ea typeface="맑은 고딕" panose="020B0503020000020004" pitchFamily="50" charset="-127"/>
              </a:rPr>
              <a:t>#include &lt;string&gt;</a:t>
            </a:r>
          </a:p>
          <a:p>
            <a:pPr marL="914400" lvl="1" indent="-457200">
              <a:buFont typeface="+mj-lt"/>
              <a:buAutoNum type="arabicPeriod"/>
            </a:pPr>
            <a:r>
              <a:rPr lang="en-US" b="1" smtClean="0">
                <a:solidFill>
                  <a:schemeClr val="accent1">
                    <a:lumMod val="75000"/>
                  </a:schemeClr>
                </a:solidFill>
                <a:latin typeface="맑은 고딕" panose="020B0503020000020004" pitchFamily="50" charset="-127"/>
                <a:ea typeface="맑은 고딕" panose="020B0503020000020004" pitchFamily="50" charset="-127"/>
              </a:rPr>
              <a:t>string  s = "Hello, World!" ;</a:t>
            </a:r>
            <a:endParaRPr lang="en-US" b="1">
              <a:solidFill>
                <a:schemeClr val="accent1">
                  <a:lumMod val="75000"/>
                </a:schemeClr>
              </a:solidFill>
              <a:latin typeface="맑은 고딕" panose="020B0503020000020004" pitchFamily="50" charset="-127"/>
              <a:ea typeface="맑은 고딕" panose="020B0503020000020004" pitchFamily="50" charset="-127"/>
            </a:endParaRPr>
          </a:p>
          <a:p>
            <a:endParaRPr lang="en-US"/>
          </a:p>
          <a:p>
            <a:endParaRPr lang="en-US"/>
          </a:p>
        </p:txBody>
      </p:sp>
      <p:sp>
        <p:nvSpPr>
          <p:cNvPr id="4" name="날짜 개체 틀 3"/>
          <p:cNvSpPr>
            <a:spLocks noGrp="1"/>
          </p:cNvSpPr>
          <p:nvPr>
            <p:ph type="dt" sz="half" idx="10"/>
          </p:nvPr>
        </p:nvSpPr>
        <p:spPr/>
        <p:txBody>
          <a:bodyPr/>
          <a:lstStyle/>
          <a:p>
            <a:fld id="{8F466DAF-23BC-4381-AF41-E438A816206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38</a:t>
            </a:fld>
            <a:endParaRPr lang="en-US"/>
          </a:p>
        </p:txBody>
      </p:sp>
    </p:spTree>
    <p:extLst>
      <p:ext uri="{BB962C8B-B14F-4D97-AF65-F5344CB8AC3E}">
        <p14:creationId xmlns:p14="http://schemas.microsoft.com/office/powerpoint/2010/main" val="132366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Input Statement (p. 63)</a:t>
            </a:r>
            <a:endParaRPr lang="en-US"/>
          </a:p>
        </p:txBody>
      </p:sp>
      <p:sp>
        <p:nvSpPr>
          <p:cNvPr id="3" name="내용 개체 틀 2"/>
          <p:cNvSpPr>
            <a:spLocks noGrp="1"/>
          </p:cNvSpPr>
          <p:nvPr>
            <p:ph idx="1"/>
          </p:nvPr>
        </p:nvSpPr>
        <p:spPr/>
        <p:txBody>
          <a:bodyPr/>
          <a:lstStyle/>
          <a:p>
            <a:r>
              <a:rPr lang="ko-KR" altLang="en-US" smtClean="0"/>
              <a:t>표준 입력</a:t>
            </a:r>
            <a:endParaRPr lang="en-US" altLang="ko-KR" smtClean="0"/>
          </a:p>
          <a:p>
            <a:r>
              <a:rPr lang="en-US" smtClean="0"/>
              <a:t>syntax</a:t>
            </a:r>
          </a:p>
          <a:p>
            <a:pPr lvl="1"/>
            <a:r>
              <a:rPr lang="en-US" b="1" smtClean="0">
                <a:solidFill>
                  <a:schemeClr val="accent1">
                    <a:lumMod val="75000"/>
                  </a:schemeClr>
                </a:solidFill>
                <a:latin typeface="맑은 고딕" panose="020B0503020000020004" pitchFamily="50" charset="-127"/>
                <a:ea typeface="맑은 고딕" panose="020B0503020000020004" pitchFamily="50" charset="-127"/>
              </a:rPr>
              <a:t>cin &gt;&gt; variable &gt;&gt; variable ;</a:t>
            </a:r>
            <a:endParaRPr lang="en-US" b="1">
              <a:solidFill>
                <a:schemeClr val="accent1">
                  <a:lumMod val="75000"/>
                </a:schemeClr>
              </a:solidFill>
              <a:latin typeface="맑은 고딕" panose="020B0503020000020004" pitchFamily="50" charset="-127"/>
              <a:ea typeface="맑은 고딕" panose="020B0503020000020004" pitchFamily="50" charset="-127"/>
            </a:endParaRPr>
          </a:p>
          <a:p>
            <a:r>
              <a:rPr lang="en-US" smtClean="0"/>
              <a:t>&gt;&gt; is called the stream extraction operator.</a:t>
            </a:r>
            <a:endParaRPr lang="en-US"/>
          </a:p>
        </p:txBody>
      </p:sp>
      <p:sp>
        <p:nvSpPr>
          <p:cNvPr id="4" name="날짜 개체 틀 3"/>
          <p:cNvSpPr>
            <a:spLocks noGrp="1"/>
          </p:cNvSpPr>
          <p:nvPr>
            <p:ph type="dt" sz="half" idx="10"/>
          </p:nvPr>
        </p:nvSpPr>
        <p:spPr/>
        <p:txBody>
          <a:bodyPr/>
          <a:lstStyle/>
          <a:p>
            <a:fld id="{4D0B4AC6-1FE4-4C6A-A018-38A0CA9A3AA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39</a:t>
            </a:fld>
            <a:endParaRPr lang="en-US"/>
          </a:p>
        </p:txBody>
      </p:sp>
    </p:spTree>
    <p:extLst>
      <p:ext uri="{BB962C8B-B14F-4D97-AF65-F5344CB8AC3E}">
        <p14:creationId xmlns:p14="http://schemas.microsoft.com/office/powerpoint/2010/main" val="116901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메모</a:t>
            </a:r>
            <a:endParaRPr lang="en-US"/>
          </a:p>
        </p:txBody>
      </p:sp>
      <p:sp>
        <p:nvSpPr>
          <p:cNvPr id="3" name="내용 개체 틀 2"/>
          <p:cNvSpPr>
            <a:spLocks noGrp="1"/>
          </p:cNvSpPr>
          <p:nvPr>
            <p:ph idx="1"/>
          </p:nvPr>
        </p:nvSpPr>
        <p:spPr/>
        <p:txBody>
          <a:bodyPr>
            <a:normAutofit/>
          </a:bodyPr>
          <a:lstStyle/>
          <a:p>
            <a:pPr marL="514350" indent="-514350">
              <a:buFont typeface="+mj-lt"/>
              <a:buAutoNum type="arabicPeriod"/>
            </a:pPr>
            <a:r>
              <a:rPr lang="en-US" altLang="ko-KR" smtClean="0">
                <a:latin typeface="Times New Roman" panose="02020603050405020304" pitchFamily="18" charset="0"/>
                <a:cs typeface="Times New Roman" panose="02020603050405020304" pitchFamily="18" charset="0"/>
              </a:rPr>
              <a:t>GIT Repository</a:t>
            </a:r>
          </a:p>
          <a:p>
            <a:pPr lvl="1"/>
            <a:r>
              <a:rPr lang="en-US" altLang="ko-KR"/>
              <a:t>https://github.com/sunabove/lec_120_cpp</a:t>
            </a:r>
          </a:p>
          <a:p>
            <a:pPr marL="514350" indent="-514350">
              <a:buFont typeface="+mj-lt"/>
              <a:buAutoNum type="arabicPeriod"/>
            </a:pPr>
            <a:endParaRPr lang="en-US" altLang="ko-KR"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atin typeface="Times New Roman" panose="02020603050405020304" pitchFamily="18" charset="0"/>
              <a:cs typeface="Times New Roman" panose="02020603050405020304" pitchFamily="18" charset="0"/>
            </a:endParaRPr>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sp>
        <p:nvSpPr>
          <p:cNvPr id="7" name="날짜 개체 틀 6"/>
          <p:cNvSpPr>
            <a:spLocks noGrp="1"/>
          </p:cNvSpPr>
          <p:nvPr>
            <p:ph type="dt" sz="half" idx="10"/>
          </p:nvPr>
        </p:nvSpPr>
        <p:spPr/>
        <p:txBody>
          <a:bodyPr/>
          <a:lstStyle/>
          <a:p>
            <a:fld id="{80277CAE-39D0-46B1-BF5E-822C80109F23}" type="datetime1">
              <a:rPr lang="ko-KR" altLang="en-US" smtClean="0"/>
              <a:t>2018-06-09</a:t>
            </a:fld>
            <a:endParaRPr lang="en-US"/>
          </a:p>
        </p:txBody>
      </p:sp>
    </p:spTree>
    <p:extLst>
      <p:ext uri="{BB962C8B-B14F-4D97-AF65-F5344CB8AC3E}">
        <p14:creationId xmlns:p14="http://schemas.microsoft.com/office/powerpoint/2010/main" val="2905538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Ex 2-17 (p.64)</a:t>
            </a:r>
            <a:endParaRPr lang="en-US"/>
          </a:p>
        </p:txBody>
      </p:sp>
      <p:sp>
        <p:nvSpPr>
          <p:cNvPr id="3" name="내용 개체 틀 2"/>
          <p:cNvSpPr>
            <a:spLocks noGrp="1"/>
          </p:cNvSpPr>
          <p:nvPr>
            <p:ph idx="1"/>
          </p:nvPr>
        </p:nvSpPr>
        <p:spPr>
          <a:ln>
            <a:solidFill>
              <a:schemeClr val="accent1"/>
            </a:solidFill>
          </a:ln>
        </p:spPr>
        <p:txBody>
          <a:bodyPr anchor="ctr">
            <a:noAutofit/>
          </a:bodyPr>
          <a:lstStyle/>
          <a:p>
            <a:pPr marL="171450" lvl="1" indent="0">
              <a:lnSpc>
                <a:spcPct val="100000"/>
              </a:lnSpc>
              <a:buNone/>
            </a:pPr>
            <a:r>
              <a:rPr lang="en-US" sz="1800" smtClean="0">
                <a:solidFill>
                  <a:srgbClr val="638DAE"/>
                </a:solidFill>
                <a:latin typeface="Consolas" panose="020B0609020204030204" pitchFamily="49" charset="0"/>
                <a:ea typeface="맑은 고딕" panose="020B0503020000020004" pitchFamily="50" charset="-127"/>
              </a:rPr>
              <a:t>#</a:t>
            </a:r>
            <a:r>
              <a:rPr lang="en-US" sz="1800">
                <a:solidFill>
                  <a:srgbClr val="638DAE"/>
                </a:solidFill>
                <a:latin typeface="Consolas" panose="020B0609020204030204" pitchFamily="49" charset="0"/>
                <a:ea typeface="맑은 고딕" panose="020B0503020000020004" pitchFamily="50" charset="-127"/>
              </a:rPr>
              <a:t>include </a:t>
            </a:r>
            <a:r>
              <a:rPr lang="en-US" sz="1800">
                <a:solidFill>
                  <a:srgbClr val="231F20"/>
                </a:solidFill>
                <a:latin typeface="Consolas" panose="020B0609020204030204" pitchFamily="49" charset="0"/>
                <a:ea typeface="맑은 고딕" panose="020B0503020000020004" pitchFamily="50" charset="-127"/>
              </a:rPr>
              <a:t>&lt;iostream</a:t>
            </a:r>
            <a:r>
              <a:rPr lang="en-US" sz="1800" smtClean="0">
                <a:solidFill>
                  <a:srgbClr val="231F20"/>
                </a:solidFill>
                <a:latin typeface="Consolas" panose="020B0609020204030204" pitchFamily="49" charset="0"/>
                <a:ea typeface="맑은 고딕" panose="020B0503020000020004" pitchFamily="50" charset="-127"/>
              </a:rPr>
              <a:t>&gt;</a:t>
            </a:r>
          </a:p>
          <a:p>
            <a:pPr marL="171450" lvl="1" indent="0">
              <a:lnSpc>
                <a:spcPct val="100000"/>
              </a:lnSpc>
              <a:buNone/>
            </a:pPr>
            <a:r>
              <a:rPr lang="en-US" sz="1800" smtClean="0">
                <a:solidFill>
                  <a:srgbClr val="638DAE"/>
                </a:solidFill>
                <a:latin typeface="Consolas" panose="020B0609020204030204" pitchFamily="49" charset="0"/>
                <a:ea typeface="맑은 고딕" panose="020B0503020000020004" pitchFamily="50" charset="-127"/>
              </a:rPr>
              <a:t>using </a:t>
            </a:r>
            <a:r>
              <a:rPr lang="en-US" sz="1800">
                <a:solidFill>
                  <a:srgbClr val="638DAE"/>
                </a:solidFill>
                <a:latin typeface="Consolas" panose="020B0609020204030204" pitchFamily="49" charset="0"/>
                <a:ea typeface="맑은 고딕" panose="020B0503020000020004" pitchFamily="50" charset="-127"/>
              </a:rPr>
              <a:t>namespace </a:t>
            </a:r>
            <a:r>
              <a:rPr lang="en-US" sz="1800">
                <a:solidFill>
                  <a:srgbClr val="231F20"/>
                </a:solidFill>
                <a:latin typeface="Consolas" panose="020B0609020204030204" pitchFamily="49" charset="0"/>
                <a:ea typeface="맑은 고딕" panose="020B0503020000020004" pitchFamily="50" charset="-127"/>
              </a:rPr>
              <a:t>std</a:t>
            </a:r>
            <a:r>
              <a:rPr lang="en-US" sz="1800" smtClean="0">
                <a:solidFill>
                  <a:srgbClr val="231F20"/>
                </a:solidFill>
                <a:latin typeface="Consolas" panose="020B0609020204030204" pitchFamily="49" charset="0"/>
                <a:ea typeface="맑은 고딕" panose="020B0503020000020004" pitchFamily="50" charset="-127"/>
              </a:rPr>
              <a:t>;</a:t>
            </a:r>
          </a:p>
          <a:p>
            <a:pPr marL="171450" lvl="1" indent="0">
              <a:lnSpc>
                <a:spcPct val="100000"/>
              </a:lnSpc>
              <a:buNone/>
            </a:pPr>
            <a:r>
              <a:rPr lang="en-US" sz="1800" smtClean="0">
                <a:solidFill>
                  <a:srgbClr val="638DAE"/>
                </a:solidFill>
                <a:latin typeface="Consolas" panose="020B0609020204030204" pitchFamily="49" charset="0"/>
                <a:ea typeface="맑은 고딕" panose="020B0503020000020004" pitchFamily="50" charset="-127"/>
              </a:rPr>
              <a:t>int </a:t>
            </a:r>
            <a:r>
              <a:rPr lang="en-US" sz="1800">
                <a:solidFill>
                  <a:srgbClr val="231F20"/>
                </a:solidFill>
                <a:latin typeface="Consolas" panose="020B0609020204030204" pitchFamily="49" charset="0"/>
                <a:ea typeface="맑은 고딕" panose="020B0503020000020004" pitchFamily="50" charset="-127"/>
              </a:rPr>
              <a:t>main</a:t>
            </a:r>
            <a:r>
              <a:rPr lang="en-US" sz="1800" smtClean="0">
                <a:solidFill>
                  <a:srgbClr val="231F20"/>
                </a:solidFill>
                <a:latin typeface="Consolas" panose="020B0609020204030204" pitchFamily="49" charset="0"/>
                <a:ea typeface="맑은 고딕" panose="020B0503020000020004" pitchFamily="50" charset="-127"/>
              </a:rPr>
              <a:t>() {</a:t>
            </a:r>
            <a:r>
              <a:rPr lang="en-US" sz="1800">
                <a:solidFill>
                  <a:srgbClr val="231F20"/>
                </a:solidFill>
                <a:latin typeface="Consolas" panose="020B0609020204030204" pitchFamily="49" charset="0"/>
                <a:ea typeface="맑은 고딕" panose="020B0503020000020004" pitchFamily="50" charset="-127"/>
              </a:rPr>
              <a:t/>
            </a:r>
            <a:br>
              <a:rPr lang="en-US" sz="180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a:t>
            </a:r>
            <a:r>
              <a:rPr lang="en-US" sz="1800" smtClean="0">
                <a:solidFill>
                  <a:srgbClr val="638DAE"/>
                </a:solidFill>
                <a:latin typeface="Consolas" panose="020B0609020204030204" pitchFamily="49" charset="0"/>
                <a:ea typeface="맑은 고딕" panose="020B0503020000020004" pitchFamily="50" charset="-127"/>
              </a:rPr>
              <a:t>int </a:t>
            </a:r>
            <a:r>
              <a:rPr lang="en-US" sz="1800" smtClean="0">
                <a:solidFill>
                  <a:srgbClr val="231F20"/>
                </a:solidFill>
                <a:latin typeface="Consolas" panose="020B0609020204030204" pitchFamily="49" charset="0"/>
                <a:ea typeface="맑은 고딕" panose="020B0503020000020004" pitchFamily="50" charset="-127"/>
              </a:rPr>
              <a:t>feet;</a:t>
            </a:r>
            <a:br>
              <a:rPr lang="en-US" sz="1800" smtClean="0">
                <a:solidFill>
                  <a:srgbClr val="231F20"/>
                </a:solidFill>
                <a:latin typeface="Consolas" panose="020B0609020204030204" pitchFamily="49" charset="0"/>
                <a:ea typeface="맑은 고딕" panose="020B0503020000020004" pitchFamily="50" charset="-127"/>
              </a:rPr>
            </a:br>
            <a:r>
              <a:rPr lang="en-US" sz="1800">
                <a:solidFill>
                  <a:srgbClr val="231F20"/>
                </a:solidFill>
                <a:latin typeface="Consolas" panose="020B0609020204030204" pitchFamily="49" charset="0"/>
                <a:ea typeface="맑은 고딕" panose="020B0503020000020004" pitchFamily="50" charset="-127"/>
              </a:rPr>
              <a:t>  </a:t>
            </a:r>
            <a:r>
              <a:rPr lang="en-US" sz="1800" smtClean="0">
                <a:solidFill>
                  <a:srgbClr val="638DAE"/>
                </a:solidFill>
                <a:latin typeface="Consolas" panose="020B0609020204030204" pitchFamily="49" charset="0"/>
                <a:ea typeface="맑은 고딕" panose="020B0503020000020004" pitchFamily="50" charset="-127"/>
              </a:rPr>
              <a:t>int </a:t>
            </a:r>
            <a:r>
              <a:rPr lang="en-US" sz="1800" smtClean="0">
                <a:solidFill>
                  <a:srgbClr val="231F20"/>
                </a:solidFill>
                <a:latin typeface="Consolas" panose="020B0609020204030204" pitchFamily="49" charset="0"/>
                <a:ea typeface="맑은 고딕" panose="020B0503020000020004" pitchFamily="50" charset="-127"/>
              </a:rPr>
              <a:t>inches;</a:t>
            </a:r>
          </a:p>
          <a:p>
            <a:pPr marL="171450" lvl="1" indent="0">
              <a:lnSpc>
                <a:spcPct val="100000"/>
              </a:lnSpc>
              <a:buNone/>
            </a:pPr>
            <a:endParaRPr lang="en-US" sz="1800" smtClean="0">
              <a:solidFill>
                <a:srgbClr val="231F20"/>
              </a:solidFill>
              <a:latin typeface="Consolas" panose="020B0609020204030204" pitchFamily="49" charset="0"/>
              <a:ea typeface="맑은 고딕" panose="020B0503020000020004" pitchFamily="50" charset="-127"/>
            </a:endParaRPr>
          </a:p>
          <a:p>
            <a:pPr marL="171450" lvl="1" indent="0">
              <a:lnSpc>
                <a:spcPct val="100000"/>
              </a:lnSpc>
              <a:buNone/>
            </a:pPr>
            <a:r>
              <a:rPr lang="en-US" sz="1800" smtClean="0">
                <a:solidFill>
                  <a:srgbClr val="231F20"/>
                </a:solidFill>
                <a:latin typeface="Consolas" panose="020B0609020204030204" pitchFamily="49" charset="0"/>
                <a:ea typeface="맑은 고딕" panose="020B0503020000020004" pitchFamily="50" charset="-127"/>
              </a:rPr>
              <a:t>  cout &lt;&lt; "Enter two integers separated by one or more spaces: ";</a:t>
            </a:r>
          </a:p>
          <a:p>
            <a:pPr marL="171450" lvl="1" indent="0">
              <a:lnSpc>
                <a:spcPct val="100000"/>
              </a:lnSpc>
              <a:buNone/>
            </a:pPr>
            <a:r>
              <a:rPr lang="en-US" sz="1800" smtClean="0">
                <a:solidFill>
                  <a:srgbClr val="231F20"/>
                </a:solidFill>
                <a:latin typeface="Consolas" panose="020B0609020204030204" pitchFamily="49" charset="0"/>
                <a:ea typeface="맑은 고딕" panose="020B0503020000020004" pitchFamily="50" charset="-127"/>
              </a:rPr>
              <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cin &gt;&gt; feet &gt;&gt; inches;</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a:t>
            </a:r>
          </a:p>
          <a:p>
            <a:pPr marL="171450" lvl="1" indent="0">
              <a:lnSpc>
                <a:spcPct val="100000"/>
              </a:lnSpc>
              <a:buNone/>
            </a:pPr>
            <a:r>
              <a:rPr lang="en-US" sz="1800">
                <a:solidFill>
                  <a:srgbClr val="231F20"/>
                </a:solidFill>
                <a:latin typeface="Consolas" panose="020B0609020204030204" pitchFamily="49" charset="0"/>
                <a:ea typeface="맑은 고딕" panose="020B0503020000020004" pitchFamily="50" charset="-127"/>
              </a:rPr>
              <a:t> </a:t>
            </a:r>
            <a:r>
              <a:rPr lang="en-US" sz="1800" smtClean="0">
                <a:solidFill>
                  <a:srgbClr val="231F20"/>
                </a:solidFill>
                <a:latin typeface="Consolas" panose="020B0609020204030204" pitchFamily="49" charset="0"/>
                <a:ea typeface="맑은 고딕" panose="020B0503020000020004" pitchFamily="50" charset="-127"/>
              </a:rPr>
              <a:t> cout &lt;&lt; endl;</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cout &lt;&lt; "Feet = " &lt;&lt; feet &lt;&lt; endl;</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cout &lt;&lt; "Inches = " &lt;&lt; inches &lt;&lt; endl;</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  </a:t>
            </a:r>
            <a:r>
              <a:rPr lang="en-US" sz="1800" smtClean="0">
                <a:solidFill>
                  <a:srgbClr val="638DAE"/>
                </a:solidFill>
                <a:latin typeface="Consolas" panose="020B0609020204030204" pitchFamily="49" charset="0"/>
                <a:ea typeface="맑은 고딕" panose="020B0503020000020004" pitchFamily="50" charset="-127"/>
              </a:rPr>
              <a:t>return </a:t>
            </a:r>
            <a:r>
              <a:rPr lang="en-US" sz="1800" smtClean="0">
                <a:solidFill>
                  <a:srgbClr val="231F20"/>
                </a:solidFill>
                <a:latin typeface="Consolas" panose="020B0609020204030204" pitchFamily="49" charset="0"/>
                <a:ea typeface="맑은 고딕" panose="020B0503020000020004" pitchFamily="50" charset="-127"/>
              </a:rPr>
              <a:t>0;</a:t>
            </a:r>
            <a:br>
              <a:rPr lang="en-US" sz="1800" smtClean="0">
                <a:solidFill>
                  <a:srgbClr val="231F20"/>
                </a:solidFill>
                <a:latin typeface="Consolas" panose="020B0609020204030204" pitchFamily="49" charset="0"/>
                <a:ea typeface="맑은 고딕" panose="020B0503020000020004" pitchFamily="50" charset="-127"/>
              </a:rPr>
            </a:br>
            <a:r>
              <a:rPr lang="en-US" sz="1800" smtClean="0">
                <a:solidFill>
                  <a:srgbClr val="231F20"/>
                </a:solidFill>
                <a:latin typeface="Consolas" panose="020B0609020204030204" pitchFamily="49" charset="0"/>
                <a:ea typeface="맑은 고딕" panose="020B0503020000020004" pitchFamily="50" charset="-127"/>
              </a:rPr>
              <a:t>}</a:t>
            </a:r>
            <a:endParaRPr lang="en-US" sz="1800">
              <a:latin typeface="Consolas" panose="020B0609020204030204" pitchFamily="49" charset="0"/>
              <a:ea typeface="맑은 고딕" panose="020B0503020000020004" pitchFamily="50" charset="-127"/>
            </a:endParaRPr>
          </a:p>
        </p:txBody>
      </p:sp>
      <p:sp>
        <p:nvSpPr>
          <p:cNvPr id="4" name="날짜 개체 틀 3"/>
          <p:cNvSpPr>
            <a:spLocks noGrp="1"/>
          </p:cNvSpPr>
          <p:nvPr>
            <p:ph type="dt" sz="half" idx="10"/>
          </p:nvPr>
        </p:nvSpPr>
        <p:spPr/>
        <p:txBody>
          <a:bodyPr/>
          <a:lstStyle/>
          <a:p>
            <a:fld id="{69D5C56B-5A4D-47F2-B35A-24058FC08F3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spTree>
    <p:extLst>
      <p:ext uri="{BB962C8B-B14F-4D97-AF65-F5344CB8AC3E}">
        <p14:creationId xmlns:p14="http://schemas.microsoft.com/office/powerpoint/2010/main" val="263380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Increment and Decrement Operator (p. 70)</a:t>
            </a:r>
            <a:endParaRPr lang="en-US" sz="3600"/>
          </a:p>
        </p:txBody>
      </p:sp>
      <p:sp>
        <p:nvSpPr>
          <p:cNvPr id="3" name="내용 개체 틀 2"/>
          <p:cNvSpPr>
            <a:spLocks noGrp="1"/>
          </p:cNvSpPr>
          <p:nvPr>
            <p:ph idx="1"/>
          </p:nvPr>
        </p:nvSpPr>
        <p:spPr/>
        <p:txBody>
          <a:bodyPr/>
          <a:lstStyle/>
          <a:p>
            <a:r>
              <a:rPr lang="en-US" smtClean="0"/>
              <a:t>Increment</a:t>
            </a:r>
          </a:p>
          <a:p>
            <a:pPr lvl="1"/>
            <a:r>
              <a:rPr lang="en-US" smtClean="0"/>
              <a:t>Pre-increment</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 i ;</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i += 1 ; </a:t>
            </a:r>
          </a:p>
          <a:p>
            <a:pPr lvl="1"/>
            <a:r>
              <a:rPr lang="en-US" smtClean="0"/>
              <a:t>Post-increment</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i ++ ; </a:t>
            </a:r>
            <a:endParaRPr lang="en-US"/>
          </a:p>
          <a:p>
            <a:r>
              <a:rPr lang="en-US" smtClean="0"/>
              <a:t>Decrement</a:t>
            </a:r>
            <a:endParaRPr lang="en-US"/>
          </a:p>
          <a:p>
            <a:pPr lvl="1"/>
            <a:r>
              <a:rPr lang="en-US" smtClean="0"/>
              <a:t>Pre-decrement</a:t>
            </a:r>
            <a:endParaRPr lang="en-US"/>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 </a:t>
            </a:r>
            <a:r>
              <a:rPr lang="en-US" b="1">
                <a:solidFill>
                  <a:schemeClr val="accent1">
                    <a:lumMod val="75000"/>
                  </a:schemeClr>
                </a:solidFill>
                <a:latin typeface="맑은 고딕" panose="020B0503020000020004" pitchFamily="50" charset="-127"/>
                <a:ea typeface="맑은 고딕" panose="020B0503020000020004" pitchFamily="50" charset="-127"/>
              </a:rPr>
              <a:t>i ;</a:t>
            </a:r>
          </a:p>
          <a:p>
            <a:pPr lvl="2"/>
            <a:r>
              <a:rPr lang="en-US" b="1">
                <a:solidFill>
                  <a:schemeClr val="accent1">
                    <a:lumMod val="75000"/>
                  </a:schemeClr>
                </a:solidFill>
                <a:latin typeface="맑은 고딕" panose="020B0503020000020004" pitchFamily="50" charset="-127"/>
                <a:ea typeface="맑은 고딕" panose="020B0503020000020004" pitchFamily="50" charset="-127"/>
              </a:rPr>
              <a:t>i </a:t>
            </a:r>
            <a:r>
              <a:rPr lang="en-US" b="1" smtClean="0">
                <a:solidFill>
                  <a:schemeClr val="accent1">
                    <a:lumMod val="75000"/>
                  </a:schemeClr>
                </a:solidFill>
                <a:latin typeface="맑은 고딕" panose="020B0503020000020004" pitchFamily="50" charset="-127"/>
                <a:ea typeface="맑은 고딕" panose="020B0503020000020004" pitchFamily="50" charset="-127"/>
              </a:rPr>
              <a:t>-= </a:t>
            </a:r>
            <a:r>
              <a:rPr lang="en-US" b="1">
                <a:solidFill>
                  <a:schemeClr val="accent1">
                    <a:lumMod val="75000"/>
                  </a:schemeClr>
                </a:solidFill>
                <a:latin typeface="맑은 고딕" panose="020B0503020000020004" pitchFamily="50" charset="-127"/>
                <a:ea typeface="맑은 고딕" panose="020B0503020000020004" pitchFamily="50" charset="-127"/>
              </a:rPr>
              <a:t>1 ; </a:t>
            </a:r>
          </a:p>
          <a:p>
            <a:pPr lvl="1"/>
            <a:r>
              <a:rPr lang="en-US" smtClean="0"/>
              <a:t>Post-decrement</a:t>
            </a:r>
            <a:endParaRPr lang="en-US"/>
          </a:p>
          <a:p>
            <a:pPr lvl="2"/>
            <a:r>
              <a:rPr lang="en-US" b="1">
                <a:solidFill>
                  <a:schemeClr val="accent1">
                    <a:lumMod val="75000"/>
                  </a:schemeClr>
                </a:solidFill>
                <a:latin typeface="맑은 고딕" panose="020B0503020000020004" pitchFamily="50" charset="-127"/>
                <a:ea typeface="맑은 고딕" panose="020B0503020000020004" pitchFamily="50" charset="-127"/>
              </a:rPr>
              <a:t>i </a:t>
            </a:r>
            <a:r>
              <a:rPr lang="en-US" b="1" smtClean="0">
                <a:solidFill>
                  <a:schemeClr val="accent1">
                    <a:lumMod val="75000"/>
                  </a:schemeClr>
                </a:solidFill>
                <a:latin typeface="맑은 고딕" panose="020B0503020000020004" pitchFamily="50" charset="-127"/>
                <a:ea typeface="맑은 고딕" panose="020B0503020000020004" pitchFamily="50" charset="-127"/>
              </a:rPr>
              <a:t>-- </a:t>
            </a:r>
            <a:r>
              <a:rPr lang="en-US" b="1">
                <a:solidFill>
                  <a:schemeClr val="accent1">
                    <a:lumMod val="75000"/>
                  </a:schemeClr>
                </a:solidFill>
                <a:latin typeface="맑은 고딕" panose="020B0503020000020004" pitchFamily="50" charset="-127"/>
                <a:ea typeface="맑은 고딕" panose="020B0503020000020004" pitchFamily="50" charset="-127"/>
              </a:rPr>
              <a:t>; </a:t>
            </a:r>
            <a:endParaRPr lang="en-US"/>
          </a:p>
          <a:p>
            <a:endParaRPr lang="en-US" smtClean="0"/>
          </a:p>
          <a:p>
            <a:endParaRPr lang="en-US"/>
          </a:p>
        </p:txBody>
      </p:sp>
      <p:sp>
        <p:nvSpPr>
          <p:cNvPr id="4" name="날짜 개체 틀 3"/>
          <p:cNvSpPr>
            <a:spLocks noGrp="1"/>
          </p:cNvSpPr>
          <p:nvPr>
            <p:ph type="dt" sz="half" idx="10"/>
          </p:nvPr>
        </p:nvSpPr>
        <p:spPr/>
        <p:txBody>
          <a:bodyPr/>
          <a:lstStyle/>
          <a:p>
            <a:fld id="{4C221F9C-9495-45A9-B9C1-F5E5DCC2D82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spTree>
    <p:extLst>
      <p:ext uri="{BB962C8B-B14F-4D97-AF65-F5344CB8AC3E}">
        <p14:creationId xmlns:p14="http://schemas.microsoft.com/office/powerpoint/2010/main" val="2288968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Processor Directive (p. 79)</a:t>
            </a:r>
            <a:endParaRPr lang="en-US"/>
          </a:p>
        </p:txBody>
      </p:sp>
      <p:sp>
        <p:nvSpPr>
          <p:cNvPr id="3" name="내용 개체 틀 2"/>
          <p:cNvSpPr>
            <a:spLocks noGrp="1"/>
          </p:cNvSpPr>
          <p:nvPr>
            <p:ph idx="1"/>
          </p:nvPr>
        </p:nvSpPr>
        <p:spPr/>
        <p:txBody>
          <a:bodyPr/>
          <a:lstStyle/>
          <a:p>
            <a:r>
              <a:rPr lang="en-US" smtClean="0"/>
              <a:t>Processor directives are processed by a preprocessor.</a:t>
            </a:r>
          </a:p>
          <a:p>
            <a:pPr lvl="1"/>
            <a:r>
              <a:rPr lang="en-US" smtClean="0"/>
              <a:t>example</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#include &lt;headerFileName&gt;</a:t>
            </a:r>
          </a:p>
          <a:p>
            <a:pPr lvl="2"/>
            <a:r>
              <a:rPr lang="en-US" b="1" smtClean="0">
                <a:solidFill>
                  <a:schemeClr val="accent1">
                    <a:lumMod val="75000"/>
                  </a:schemeClr>
                </a:solidFill>
                <a:latin typeface="맑은 고딕" panose="020B0503020000020004" pitchFamily="50" charset="-127"/>
                <a:ea typeface="맑은 고딕" panose="020B0503020000020004" pitchFamily="50" charset="-127"/>
              </a:rPr>
              <a:t>#include "headerFileName"</a:t>
            </a:r>
          </a:p>
          <a:p>
            <a:endParaRPr lang="en-US"/>
          </a:p>
        </p:txBody>
      </p:sp>
      <p:sp>
        <p:nvSpPr>
          <p:cNvPr id="4" name="날짜 개체 틀 3"/>
          <p:cNvSpPr>
            <a:spLocks noGrp="1"/>
          </p:cNvSpPr>
          <p:nvPr>
            <p:ph type="dt" sz="half" idx="10"/>
          </p:nvPr>
        </p:nvSpPr>
        <p:spPr/>
        <p:txBody>
          <a:bodyPr/>
          <a:lstStyle/>
          <a:p>
            <a:fld id="{BBAD250A-EB8A-4B5D-B38D-F65EA1B72F8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42</a:t>
            </a:fld>
            <a:endParaRPr lang="en-US"/>
          </a:p>
        </p:txBody>
      </p:sp>
    </p:spTree>
    <p:extLst>
      <p:ext uri="{BB962C8B-B14F-4D97-AF65-F5344CB8AC3E}">
        <p14:creationId xmlns:p14="http://schemas.microsoft.com/office/powerpoint/2010/main" val="2632016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Namesapce (p. 80)</a:t>
            </a:r>
            <a:endParaRPr lang="en-US"/>
          </a:p>
        </p:txBody>
      </p:sp>
      <p:sp>
        <p:nvSpPr>
          <p:cNvPr id="3" name="내용 개체 틀 2"/>
          <p:cNvSpPr>
            <a:spLocks noGrp="1"/>
          </p:cNvSpPr>
          <p:nvPr>
            <p:ph idx="1"/>
          </p:nvPr>
        </p:nvSpPr>
        <p:spPr/>
        <p:txBody>
          <a:bodyPr/>
          <a:lstStyle/>
          <a:p>
            <a:r>
              <a:rPr lang="ko-KR" altLang="en-US" smtClean="0"/>
              <a:t>이름 공간</a:t>
            </a:r>
            <a:endParaRPr lang="en-US" altLang="ko-KR" smtClean="0"/>
          </a:p>
          <a:p>
            <a:pPr lvl="1"/>
            <a:r>
              <a:rPr lang="ko-KR" altLang="en-US" smtClean="0"/>
              <a:t>명시적 이름 공간</a:t>
            </a:r>
            <a:endParaRPr lang="en-US" altLang="ko-KR" smtClean="0"/>
          </a:p>
          <a:p>
            <a:pPr lvl="1"/>
            <a:r>
              <a:rPr lang="ko-KR" altLang="en-US" smtClean="0"/>
              <a:t>묵시적 이름 공간</a:t>
            </a:r>
            <a:endParaRPr lang="en-US" altLang="ko-KR" smtClean="0"/>
          </a:p>
          <a:p>
            <a:r>
              <a:rPr lang="en-US" smtClean="0"/>
              <a:t>Chapter 7.</a:t>
            </a:r>
            <a:endParaRPr lang="en-US"/>
          </a:p>
        </p:txBody>
      </p:sp>
      <p:sp>
        <p:nvSpPr>
          <p:cNvPr id="4" name="날짜 개체 틀 3"/>
          <p:cNvSpPr>
            <a:spLocks noGrp="1"/>
          </p:cNvSpPr>
          <p:nvPr>
            <p:ph type="dt" sz="half" idx="10"/>
          </p:nvPr>
        </p:nvSpPr>
        <p:spPr/>
        <p:txBody>
          <a:bodyPr/>
          <a:lstStyle/>
          <a:p>
            <a:fld id="{5E6DF83E-FA06-4999-BDE8-B42CAB20731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spTree>
    <p:extLst>
      <p:ext uri="{BB962C8B-B14F-4D97-AF65-F5344CB8AC3E}">
        <p14:creationId xmlns:p14="http://schemas.microsoft.com/office/powerpoint/2010/main" val="1864718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smtClean="0"/>
              <a:t>Debugging (p. 85)</a:t>
            </a:r>
            <a:endParaRPr lang="en-US" sz="3200"/>
          </a:p>
        </p:txBody>
      </p:sp>
      <p:sp>
        <p:nvSpPr>
          <p:cNvPr id="3" name="내용 개체 틀 2"/>
          <p:cNvSpPr>
            <a:spLocks noGrp="1"/>
          </p:cNvSpPr>
          <p:nvPr>
            <p:ph idx="1"/>
          </p:nvPr>
        </p:nvSpPr>
        <p:spPr/>
        <p:txBody>
          <a:bodyPr/>
          <a:lstStyle/>
          <a:p>
            <a:r>
              <a:rPr lang="en-US"/>
              <a:t>Understanding and Fixing Syntax </a:t>
            </a:r>
            <a:r>
              <a:rPr lang="en-US" smtClean="0"/>
              <a:t>Errors</a:t>
            </a:r>
          </a:p>
          <a:p>
            <a:r>
              <a:rPr lang="en-US" smtClean="0"/>
              <a:t>Code to debug</a:t>
            </a:r>
          </a:p>
          <a:p>
            <a:r>
              <a:rPr lang="en-US" smtClean="0"/>
              <a:t>Know how to make an error.</a:t>
            </a:r>
          </a:p>
          <a:p>
            <a:r>
              <a:rPr lang="en-US" smtClean="0"/>
              <a:t>Process fail conditions at first.</a:t>
            </a:r>
            <a:endParaRPr lang="en-US"/>
          </a:p>
        </p:txBody>
      </p:sp>
      <p:sp>
        <p:nvSpPr>
          <p:cNvPr id="4" name="날짜 개체 틀 3"/>
          <p:cNvSpPr>
            <a:spLocks noGrp="1"/>
          </p:cNvSpPr>
          <p:nvPr>
            <p:ph type="dt" sz="half" idx="10"/>
          </p:nvPr>
        </p:nvSpPr>
        <p:spPr/>
        <p:txBody>
          <a:bodyPr/>
          <a:lstStyle/>
          <a:p>
            <a:fld id="{354B9D79-D95F-43CC-9D59-9F41B2D5DB8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spTree>
    <p:extLst>
      <p:ext uri="{BB962C8B-B14F-4D97-AF65-F5344CB8AC3E}">
        <p14:creationId xmlns:p14="http://schemas.microsoft.com/office/powerpoint/2010/main" val="3925720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606115"/>
          </a:xfrm>
        </p:spPr>
        <p:txBody>
          <a:bodyPr anchor="ctr"/>
          <a:lstStyle/>
          <a:p>
            <a:pPr algn="ctr"/>
            <a:r>
              <a:rPr lang="en-US" smtClean="0"/>
              <a:t>CHAPTER 3</a:t>
            </a:r>
            <a:endParaRPr lang="en-US"/>
          </a:p>
        </p:txBody>
      </p:sp>
      <p:sp>
        <p:nvSpPr>
          <p:cNvPr id="3" name="텍스트 개체 틀 2"/>
          <p:cNvSpPr>
            <a:spLocks noGrp="1"/>
          </p:cNvSpPr>
          <p:nvPr>
            <p:ph type="body" idx="1"/>
          </p:nvPr>
        </p:nvSpPr>
        <p:spPr>
          <a:xfrm>
            <a:off x="675879" y="3582702"/>
            <a:ext cx="8543925" cy="1500187"/>
          </a:xfrm>
        </p:spPr>
        <p:txBody>
          <a:bodyPr anchor="ctr"/>
          <a:lstStyle/>
          <a:p>
            <a:pPr algn="ctr"/>
            <a:r>
              <a:rPr lang="en-US" smtClean="0"/>
              <a:t>INPUT/OUTPUT</a:t>
            </a:r>
            <a:endParaRPr lang="en-US"/>
          </a:p>
        </p:txBody>
      </p:sp>
      <p:sp>
        <p:nvSpPr>
          <p:cNvPr id="4" name="날짜 개체 틀 3"/>
          <p:cNvSpPr>
            <a:spLocks noGrp="1"/>
          </p:cNvSpPr>
          <p:nvPr>
            <p:ph type="dt" sz="half" idx="10"/>
          </p:nvPr>
        </p:nvSpPr>
        <p:spPr/>
        <p:txBody>
          <a:bodyPr/>
          <a:lstStyle/>
          <a:p>
            <a:fld id="{F8BE810B-9CC3-4D0D-97E1-A7E65CC09EA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spTree>
    <p:extLst>
      <p:ext uri="{BB962C8B-B14F-4D97-AF65-F5344CB8AC3E}">
        <p14:creationId xmlns:p14="http://schemas.microsoft.com/office/powerpoint/2010/main" val="3864581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Ch3. Input/Output (p. 122)</a:t>
            </a:r>
            <a:endParaRPr lang="en-US"/>
          </a:p>
        </p:txBody>
      </p:sp>
      <p:sp>
        <p:nvSpPr>
          <p:cNvPr id="3" name="내용 개체 틀 2"/>
          <p:cNvSpPr>
            <a:spLocks noGrp="1"/>
          </p:cNvSpPr>
          <p:nvPr>
            <p:ph idx="1"/>
          </p:nvPr>
        </p:nvSpPr>
        <p:spPr/>
        <p:txBody>
          <a:bodyPr>
            <a:normAutofit lnSpcReduction="10000"/>
          </a:bodyPr>
          <a:lstStyle/>
          <a:p>
            <a:pPr>
              <a:lnSpc>
                <a:spcPct val="100000"/>
              </a:lnSpc>
            </a:pPr>
            <a:r>
              <a:rPr lang="en-US" smtClean="0"/>
              <a:t>A stream </a:t>
            </a:r>
            <a:r>
              <a:rPr lang="en-US"/>
              <a:t>is a sequence of </a:t>
            </a:r>
            <a:r>
              <a:rPr lang="en-US" smtClean="0"/>
              <a:t>characters(=bytes) </a:t>
            </a:r>
            <a:r>
              <a:rPr lang="en-US"/>
              <a:t>from the source to the destination</a:t>
            </a:r>
            <a:r>
              <a:rPr lang="en-US" smtClean="0"/>
              <a:t>.</a:t>
            </a:r>
          </a:p>
          <a:p>
            <a:pPr lvl="1">
              <a:lnSpc>
                <a:spcPct val="100000"/>
              </a:lnSpc>
            </a:pPr>
            <a:r>
              <a:rPr lang="en-US"/>
              <a:t>Input stream: </a:t>
            </a:r>
            <a:endParaRPr lang="en-US" smtClean="0"/>
          </a:p>
          <a:p>
            <a:pPr lvl="2">
              <a:lnSpc>
                <a:spcPct val="100000"/>
              </a:lnSpc>
            </a:pPr>
            <a:r>
              <a:rPr lang="en-US" smtClean="0"/>
              <a:t>A </a:t>
            </a:r>
            <a:r>
              <a:rPr lang="en-US"/>
              <a:t>sequence of characters from an input device to </a:t>
            </a:r>
            <a:r>
              <a:rPr lang="en-US" smtClean="0"/>
              <a:t>the computer.</a:t>
            </a:r>
          </a:p>
          <a:p>
            <a:pPr lvl="2">
              <a:lnSpc>
                <a:spcPct val="100000"/>
              </a:lnSpc>
            </a:pPr>
            <a:r>
              <a:rPr lang="en-US" smtClean="0">
                <a:solidFill>
                  <a:schemeClr val="accent1">
                    <a:lumMod val="75000"/>
                  </a:schemeClr>
                </a:solidFill>
                <a:latin typeface="Consolas" panose="020B0609020204030204" pitchFamily="49" charset="0"/>
              </a:rPr>
              <a:t>istream is ; </a:t>
            </a:r>
          </a:p>
          <a:p>
            <a:pPr lvl="1">
              <a:lnSpc>
                <a:spcPct val="100000"/>
              </a:lnSpc>
            </a:pPr>
            <a:r>
              <a:rPr lang="en-US" smtClean="0"/>
              <a:t>Output </a:t>
            </a:r>
            <a:r>
              <a:rPr lang="en-US"/>
              <a:t>stream: </a:t>
            </a:r>
            <a:endParaRPr lang="en-US" smtClean="0"/>
          </a:p>
          <a:p>
            <a:pPr lvl="2">
              <a:lnSpc>
                <a:spcPct val="100000"/>
              </a:lnSpc>
            </a:pPr>
            <a:r>
              <a:rPr lang="en-US" smtClean="0"/>
              <a:t>A </a:t>
            </a:r>
            <a:r>
              <a:rPr lang="en-US"/>
              <a:t>sequence of characters from the computer to an output device</a:t>
            </a:r>
            <a:r>
              <a:rPr lang="en-US" smtClean="0"/>
              <a:t>.</a:t>
            </a:r>
          </a:p>
          <a:p>
            <a:pPr lvl="2">
              <a:lnSpc>
                <a:spcPct val="100000"/>
              </a:lnSpc>
            </a:pPr>
            <a:r>
              <a:rPr lang="en-US" smtClean="0">
                <a:solidFill>
                  <a:schemeClr val="accent1">
                    <a:lumMod val="75000"/>
                  </a:schemeClr>
                </a:solidFill>
                <a:latin typeface="Consolas" panose="020B0609020204030204" pitchFamily="49" charset="0"/>
              </a:rPr>
              <a:t>ostream os ; </a:t>
            </a:r>
          </a:p>
          <a:p>
            <a:pPr>
              <a:lnSpc>
                <a:spcPct val="100000"/>
              </a:lnSpc>
            </a:pPr>
            <a:r>
              <a:rPr lang="en-US" smtClean="0"/>
              <a:t>Syntax</a:t>
            </a:r>
          </a:p>
          <a:p>
            <a:pPr lvl="1">
              <a:lnSpc>
                <a:spcPct val="100000"/>
              </a:lnSpc>
            </a:pPr>
            <a:r>
              <a:rPr lang="en-US">
                <a:solidFill>
                  <a:schemeClr val="accent1">
                    <a:lumMod val="75000"/>
                  </a:schemeClr>
                </a:solidFill>
                <a:latin typeface="Consolas" panose="020B0609020204030204" pitchFamily="49" charset="0"/>
              </a:rPr>
              <a:t>#include &lt;iostream</a:t>
            </a:r>
            <a:r>
              <a:rPr lang="en-US" smtClean="0">
                <a:solidFill>
                  <a:schemeClr val="accent1">
                    <a:lumMod val="75000"/>
                  </a:schemeClr>
                </a:solidFill>
                <a:latin typeface="Consolas" panose="020B0609020204030204" pitchFamily="49" charset="0"/>
              </a:rPr>
              <a:t>&gt;</a:t>
            </a:r>
          </a:p>
          <a:p>
            <a:pPr lvl="1">
              <a:lnSpc>
                <a:spcPct val="100000"/>
              </a:lnSpc>
            </a:pPr>
            <a:r>
              <a:rPr lang="en-US" smtClean="0">
                <a:solidFill>
                  <a:schemeClr val="accent1">
                    <a:lumMod val="75000"/>
                  </a:schemeClr>
                </a:solidFill>
                <a:latin typeface="Consolas" panose="020B0609020204030204" pitchFamily="49" charset="0"/>
              </a:rPr>
              <a:t>cout &lt;&lt; " … " ;</a:t>
            </a:r>
          </a:p>
          <a:p>
            <a:pPr lvl="1">
              <a:lnSpc>
                <a:spcPct val="100000"/>
              </a:lnSpc>
            </a:pPr>
            <a:r>
              <a:rPr lang="en-US" smtClean="0">
                <a:solidFill>
                  <a:schemeClr val="accent1">
                    <a:lumMod val="75000"/>
                  </a:schemeClr>
                </a:solidFill>
                <a:latin typeface="Consolas" panose="020B0609020204030204" pitchFamily="49" charset="0"/>
              </a:rPr>
              <a:t>cint &gt;&gt; i ;</a:t>
            </a:r>
            <a:endParaRPr lang="en-US">
              <a:solidFill>
                <a:schemeClr val="accent1">
                  <a:lumMod val="75000"/>
                </a:schemeClr>
              </a:solidFill>
              <a:latin typeface="Consolas" panose="020B0609020204030204" pitchFamily="49" charset="0"/>
            </a:endParaRPr>
          </a:p>
          <a:p>
            <a:pPr lvl="1">
              <a:lnSpc>
                <a:spcPct val="100000"/>
              </a:lnSpc>
            </a:pPr>
            <a:endParaRPr lang="en-US" smtClean="0"/>
          </a:p>
          <a:p>
            <a:pPr lvl="1">
              <a:lnSpc>
                <a:spcPct val="100000"/>
              </a:lnSpc>
            </a:pPr>
            <a:endParaRPr lang="en-US"/>
          </a:p>
        </p:txBody>
      </p:sp>
      <p:sp>
        <p:nvSpPr>
          <p:cNvPr id="4" name="날짜 개체 틀 3"/>
          <p:cNvSpPr>
            <a:spLocks noGrp="1"/>
          </p:cNvSpPr>
          <p:nvPr>
            <p:ph type="dt" sz="half" idx="10"/>
          </p:nvPr>
        </p:nvSpPr>
        <p:spPr/>
        <p:txBody>
          <a:bodyPr/>
          <a:lstStyle/>
          <a:p>
            <a:fld id="{E549C661-304C-48A8-BBFF-611E6F241D7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Tree>
    <p:extLst>
      <p:ext uri="{BB962C8B-B14F-4D97-AF65-F5344CB8AC3E}">
        <p14:creationId xmlns:p14="http://schemas.microsoft.com/office/powerpoint/2010/main" val="2665884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Using Predefiend Functions (p. 128)</a:t>
            </a:r>
            <a:endParaRPr lang="en-US"/>
          </a:p>
        </p:txBody>
      </p:sp>
      <p:sp>
        <p:nvSpPr>
          <p:cNvPr id="3" name="내용 개체 틀 2"/>
          <p:cNvSpPr>
            <a:spLocks noGrp="1"/>
          </p:cNvSpPr>
          <p:nvPr>
            <p:ph idx="1"/>
          </p:nvPr>
        </p:nvSpPr>
        <p:spPr/>
        <p:txBody>
          <a:bodyPr/>
          <a:lstStyle/>
          <a:p>
            <a:pPr>
              <a:lnSpc>
                <a:spcPct val="100000"/>
              </a:lnSpc>
            </a:pPr>
            <a:r>
              <a:rPr lang="ko-KR" altLang="en-US" smtClean="0"/>
              <a:t>수학 함수</a:t>
            </a:r>
            <a:endParaRPr lang="en-US" altLang="ko-KR" smtClean="0"/>
          </a:p>
          <a:p>
            <a:pPr lvl="1">
              <a:lnSpc>
                <a:spcPct val="100000"/>
              </a:lnSpc>
            </a:pPr>
            <a:r>
              <a:rPr lang="en-US" smtClean="0">
                <a:solidFill>
                  <a:schemeClr val="accent1">
                    <a:lumMod val="75000"/>
                  </a:schemeClr>
                </a:solidFill>
                <a:latin typeface="Consolas" panose="020B0609020204030204" pitchFamily="49" charset="0"/>
              </a:rPr>
              <a:t>#include &lt;cmath&gt;</a:t>
            </a:r>
          </a:p>
          <a:p>
            <a:pPr lvl="1">
              <a:lnSpc>
                <a:spcPct val="100000"/>
              </a:lnSpc>
            </a:pPr>
            <a:endParaRPr lang="en-US"/>
          </a:p>
          <a:p>
            <a:pPr lvl="1">
              <a:lnSpc>
                <a:spcPct val="100000"/>
              </a:lnSpc>
            </a:pPr>
            <a:r>
              <a:rPr lang="en-US" smtClean="0"/>
              <a:t>pow( … ) , sqrt( … ) , etc</a:t>
            </a:r>
            <a:endParaRPr lang="en-US"/>
          </a:p>
          <a:p>
            <a:pPr>
              <a:lnSpc>
                <a:spcPct val="100000"/>
              </a:lnSpc>
            </a:pPr>
            <a:endParaRPr lang="en-US"/>
          </a:p>
        </p:txBody>
      </p:sp>
      <p:sp>
        <p:nvSpPr>
          <p:cNvPr id="4" name="날짜 개체 틀 3"/>
          <p:cNvSpPr>
            <a:spLocks noGrp="1"/>
          </p:cNvSpPr>
          <p:nvPr>
            <p:ph type="dt" sz="half" idx="10"/>
          </p:nvPr>
        </p:nvSpPr>
        <p:spPr/>
        <p:txBody>
          <a:bodyPr/>
          <a:lstStyle/>
          <a:p>
            <a:fld id="{A47688E6-C97B-447F-A76C-0BA8570BA2F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Tree>
    <p:extLst>
      <p:ext uri="{BB962C8B-B14F-4D97-AF65-F5344CB8AC3E}">
        <p14:creationId xmlns:p14="http://schemas.microsoft.com/office/powerpoint/2010/main" val="469084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cin functions  (p. 131)</a:t>
            </a:r>
            <a:endParaRPr lang="en-US"/>
          </a:p>
        </p:txBody>
      </p:sp>
      <p:sp>
        <p:nvSpPr>
          <p:cNvPr id="3" name="내용 개체 틀 2"/>
          <p:cNvSpPr>
            <a:spLocks noGrp="1"/>
          </p:cNvSpPr>
          <p:nvPr>
            <p:ph idx="1"/>
          </p:nvPr>
        </p:nvSpPr>
        <p:spPr/>
        <p:txBody>
          <a:bodyPr>
            <a:normAutofit fontScale="92500" lnSpcReduction="10000"/>
          </a:bodyPr>
          <a:lstStyle/>
          <a:p>
            <a:pPr>
              <a:lnSpc>
                <a:spcPct val="110000"/>
              </a:lnSpc>
            </a:pPr>
            <a:r>
              <a:rPr lang="en-US"/>
              <a:t>cin.get(varChar) </a:t>
            </a:r>
            <a:endParaRPr lang="en-US" smtClean="0"/>
          </a:p>
          <a:p>
            <a:pPr lvl="1">
              <a:lnSpc>
                <a:spcPct val="110000"/>
              </a:lnSpc>
            </a:pPr>
            <a:r>
              <a:rPr lang="en-US" smtClean="0"/>
              <a:t>The </a:t>
            </a:r>
            <a:r>
              <a:rPr lang="en-US"/>
              <a:t>syntax of cin, together with the get function to read a </a:t>
            </a:r>
            <a:r>
              <a:rPr lang="en-US" smtClean="0"/>
              <a:t>character.</a:t>
            </a:r>
          </a:p>
          <a:p>
            <a:pPr lvl="1">
              <a:lnSpc>
                <a:spcPct val="110000"/>
              </a:lnSpc>
            </a:pPr>
            <a:r>
              <a:rPr lang="en-US" smtClean="0">
                <a:solidFill>
                  <a:schemeClr val="accent1">
                    <a:lumMod val="75000"/>
                  </a:schemeClr>
                </a:solidFill>
                <a:latin typeface="Consolas" panose="020B0609020204030204" pitchFamily="49" charset="0"/>
              </a:rPr>
              <a:t>cin.get(varChar) ; </a:t>
            </a:r>
            <a:endParaRPr lang="en-US">
              <a:solidFill>
                <a:schemeClr val="accent1">
                  <a:lumMod val="75000"/>
                </a:schemeClr>
              </a:solidFill>
              <a:latin typeface="Consolas" panose="020B0609020204030204" pitchFamily="49" charset="0"/>
            </a:endParaRPr>
          </a:p>
          <a:p>
            <a:pPr lvl="1">
              <a:lnSpc>
                <a:spcPct val="110000"/>
              </a:lnSpc>
            </a:pPr>
            <a:r>
              <a:rPr lang="en-US" smtClean="0">
                <a:solidFill>
                  <a:schemeClr val="accent1">
                    <a:lumMod val="75000"/>
                  </a:schemeClr>
                </a:solidFill>
                <a:latin typeface="Consolas" panose="020B0609020204030204" pitchFamily="49" charset="0"/>
              </a:rPr>
              <a:t>cin &gt;&gt; varChar ;</a:t>
            </a:r>
          </a:p>
          <a:p>
            <a:pPr>
              <a:lnSpc>
                <a:spcPct val="110000"/>
              </a:lnSpc>
            </a:pPr>
            <a:endParaRPr lang="en-US" smtClean="0"/>
          </a:p>
          <a:p>
            <a:pPr>
              <a:lnSpc>
                <a:spcPct val="110000"/>
              </a:lnSpc>
            </a:pPr>
            <a:r>
              <a:rPr lang="en-US" smtClean="0"/>
              <a:t>cin.ignore(intExp, chExp);</a:t>
            </a:r>
          </a:p>
          <a:p>
            <a:pPr lvl="1">
              <a:lnSpc>
                <a:spcPct val="110000"/>
              </a:lnSpc>
            </a:pPr>
            <a:r>
              <a:rPr lang="en-US">
                <a:solidFill>
                  <a:schemeClr val="accent1">
                    <a:lumMod val="75000"/>
                  </a:schemeClr>
                </a:solidFill>
                <a:latin typeface="Consolas" panose="020B0609020204030204" pitchFamily="49" charset="0"/>
              </a:rPr>
              <a:t>cin.ignore(100, 'A</a:t>
            </a:r>
            <a:r>
              <a:rPr lang="en-US" smtClean="0">
                <a:solidFill>
                  <a:schemeClr val="accent1">
                    <a:lumMod val="75000"/>
                  </a:schemeClr>
                </a:solidFill>
                <a:latin typeface="Consolas" panose="020B0609020204030204" pitchFamily="49" charset="0"/>
              </a:rPr>
              <a:t>') ;</a:t>
            </a:r>
          </a:p>
          <a:p>
            <a:pPr lvl="1">
              <a:lnSpc>
                <a:spcPct val="110000"/>
              </a:lnSpc>
            </a:pPr>
            <a:r>
              <a:rPr lang="en-US" smtClean="0"/>
              <a:t>results </a:t>
            </a:r>
            <a:r>
              <a:rPr lang="en-US"/>
              <a:t>in ignoring the first 100 characters or all characters until the character 'A' </a:t>
            </a:r>
            <a:r>
              <a:rPr lang="en-US" smtClean="0"/>
              <a:t>is found</a:t>
            </a:r>
            <a:r>
              <a:rPr lang="en-US"/>
              <a:t>, whichever comes first</a:t>
            </a:r>
            <a:r>
              <a:rPr lang="en-US" smtClean="0"/>
              <a:t>.</a:t>
            </a:r>
          </a:p>
          <a:p>
            <a:pPr lvl="1">
              <a:lnSpc>
                <a:spcPct val="110000"/>
              </a:lnSpc>
            </a:pPr>
            <a:endParaRPr lang="en-US" smtClean="0"/>
          </a:p>
          <a:p>
            <a:pPr>
              <a:lnSpc>
                <a:spcPct val="110000"/>
              </a:lnSpc>
            </a:pPr>
            <a:r>
              <a:rPr lang="en-US" smtClean="0"/>
              <a:t>Example 3-6</a:t>
            </a:r>
            <a:endParaRPr lang="en-US"/>
          </a:p>
        </p:txBody>
      </p:sp>
      <p:sp>
        <p:nvSpPr>
          <p:cNvPr id="4" name="날짜 개체 틀 3"/>
          <p:cNvSpPr>
            <a:spLocks noGrp="1"/>
          </p:cNvSpPr>
          <p:nvPr>
            <p:ph type="dt" sz="half" idx="10"/>
          </p:nvPr>
        </p:nvSpPr>
        <p:spPr/>
        <p:txBody>
          <a:bodyPr/>
          <a:lstStyle/>
          <a:p>
            <a:fld id="{62B31A5C-ED54-45E7-ACD1-27CF56D6BA1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spTree>
    <p:extLst>
      <p:ext uri="{BB962C8B-B14F-4D97-AF65-F5344CB8AC3E}">
        <p14:creationId xmlns:p14="http://schemas.microsoft.com/office/powerpoint/2010/main" val="1830332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t>The putback and peek Funtions</a:t>
            </a:r>
            <a:r>
              <a:rPr lang="en-US" smtClean="0"/>
              <a:t> (p.134)</a:t>
            </a:r>
            <a:endParaRPr lang="en-US"/>
          </a:p>
        </p:txBody>
      </p:sp>
      <p:sp>
        <p:nvSpPr>
          <p:cNvPr id="3" name="내용 개체 틀 2"/>
          <p:cNvSpPr>
            <a:spLocks noGrp="1"/>
          </p:cNvSpPr>
          <p:nvPr>
            <p:ph idx="1"/>
          </p:nvPr>
        </p:nvSpPr>
        <p:spPr/>
        <p:txBody>
          <a:bodyPr>
            <a:normAutofit fontScale="92500" lnSpcReduction="10000"/>
          </a:bodyPr>
          <a:lstStyle/>
          <a:p>
            <a:pPr>
              <a:lnSpc>
                <a:spcPct val="100000"/>
              </a:lnSpc>
            </a:pPr>
            <a:r>
              <a:rPr lang="en-US"/>
              <a:t>The stream function putback lets you put the </a:t>
            </a:r>
            <a:r>
              <a:rPr lang="en-US" smtClean="0"/>
              <a:t>last character </a:t>
            </a:r>
            <a:r>
              <a:rPr lang="en-US"/>
              <a:t>extracted from the </a:t>
            </a:r>
            <a:r>
              <a:rPr lang="en-US" smtClean="0"/>
              <a:t>input stream </a:t>
            </a:r>
            <a:r>
              <a:rPr lang="en-US"/>
              <a:t>by the get function back into the input stream</a:t>
            </a:r>
            <a:r>
              <a:rPr lang="en-US" smtClean="0"/>
              <a:t>.</a:t>
            </a:r>
          </a:p>
          <a:p>
            <a:pPr lvl="1">
              <a:lnSpc>
                <a:spcPct val="100000"/>
              </a:lnSpc>
            </a:pPr>
            <a:endParaRPr lang="en-US" smtClean="0">
              <a:solidFill>
                <a:schemeClr val="accent1">
                  <a:lumMod val="75000"/>
                </a:schemeClr>
              </a:solidFill>
              <a:latin typeface="Consolas" panose="020B0609020204030204" pitchFamily="49" charset="0"/>
            </a:endParaRPr>
          </a:p>
          <a:p>
            <a:pPr lvl="1">
              <a:lnSpc>
                <a:spcPct val="100000"/>
              </a:lnSpc>
            </a:pPr>
            <a:r>
              <a:rPr lang="en-US" smtClean="0">
                <a:solidFill>
                  <a:schemeClr val="accent1">
                    <a:lumMod val="75000"/>
                  </a:schemeClr>
                </a:solidFill>
                <a:latin typeface="Consolas" panose="020B0609020204030204" pitchFamily="49" charset="0"/>
              </a:rPr>
              <a:t>isStreamVar.putback( ch ) ;</a:t>
            </a:r>
            <a:r>
              <a:rPr lang="en-US" smtClean="0"/>
              <a:t> </a:t>
            </a:r>
          </a:p>
          <a:p>
            <a:pPr>
              <a:lnSpc>
                <a:spcPct val="100000"/>
              </a:lnSpc>
            </a:pPr>
            <a:endParaRPr lang="en-US" smtClean="0"/>
          </a:p>
          <a:p>
            <a:pPr>
              <a:lnSpc>
                <a:spcPct val="100000"/>
              </a:lnSpc>
            </a:pPr>
            <a:r>
              <a:rPr lang="en-US"/>
              <a:t>The peek function returns the next character from the input stream but does not remove </a:t>
            </a:r>
            <a:r>
              <a:rPr lang="en-US" smtClean="0"/>
              <a:t>the character </a:t>
            </a:r>
            <a:r>
              <a:rPr lang="en-US"/>
              <a:t>from that stream</a:t>
            </a:r>
            <a:r>
              <a:rPr lang="en-US" smtClean="0"/>
              <a:t>.</a:t>
            </a:r>
          </a:p>
          <a:p>
            <a:pPr lvl="1">
              <a:lnSpc>
                <a:spcPct val="100000"/>
              </a:lnSpc>
            </a:pPr>
            <a:endParaRPr lang="en-US"/>
          </a:p>
          <a:p>
            <a:pPr lvl="1">
              <a:lnSpc>
                <a:spcPct val="100000"/>
              </a:lnSpc>
            </a:pPr>
            <a:r>
              <a:rPr lang="en-US">
                <a:solidFill>
                  <a:schemeClr val="accent1">
                    <a:lumMod val="75000"/>
                  </a:schemeClr>
                </a:solidFill>
                <a:latin typeface="Consolas" panose="020B0609020204030204" pitchFamily="49" charset="0"/>
              </a:rPr>
              <a:t>ch = istreamVar.peek</a:t>
            </a:r>
            <a:r>
              <a:rPr lang="en-US" smtClean="0">
                <a:solidFill>
                  <a:schemeClr val="accent1">
                    <a:lumMod val="75000"/>
                  </a:schemeClr>
                </a:solidFill>
                <a:latin typeface="Consolas" panose="020B0609020204030204" pitchFamily="49" charset="0"/>
              </a:rPr>
              <a:t>();</a:t>
            </a:r>
          </a:p>
          <a:p>
            <a:pPr lvl="1">
              <a:lnSpc>
                <a:spcPct val="100000"/>
              </a:lnSpc>
            </a:pPr>
            <a:endParaRPr lang="en-US" smtClean="0"/>
          </a:p>
          <a:p>
            <a:pPr>
              <a:lnSpc>
                <a:spcPct val="100000"/>
              </a:lnSpc>
            </a:pPr>
            <a:r>
              <a:rPr lang="en-US" smtClean="0"/>
              <a:t>Example </a:t>
            </a:r>
            <a:r>
              <a:rPr lang="en-US"/>
              <a:t>3-6</a:t>
            </a:r>
          </a:p>
          <a:p>
            <a:pPr lvl="1">
              <a:lnSpc>
                <a:spcPct val="100000"/>
              </a:lnSpc>
            </a:pPr>
            <a:endParaRPr lang="en-US" smtClean="0">
              <a:solidFill>
                <a:schemeClr val="accent1">
                  <a:lumMod val="75000"/>
                </a:schemeClr>
              </a:solidFill>
              <a:latin typeface="Consolas" panose="020B0609020204030204" pitchFamily="49" charset="0"/>
            </a:endParaRPr>
          </a:p>
          <a:p>
            <a:pPr marL="285750" indent="0">
              <a:lnSpc>
                <a:spcPct val="100000"/>
              </a:lnSpc>
              <a:buNone/>
            </a:pPr>
            <a:endParaRPr lang="en-US"/>
          </a:p>
          <a:p>
            <a:pPr>
              <a:lnSpc>
                <a:spcPct val="100000"/>
              </a:lnSpc>
            </a:pPr>
            <a:endParaRPr lang="en-US"/>
          </a:p>
          <a:p>
            <a:pPr>
              <a:lnSpc>
                <a:spcPct val="100000"/>
              </a:lnSpc>
            </a:pPr>
            <a:endParaRPr lang="en-US"/>
          </a:p>
        </p:txBody>
      </p:sp>
      <p:sp>
        <p:nvSpPr>
          <p:cNvPr id="4" name="날짜 개체 틀 3"/>
          <p:cNvSpPr>
            <a:spLocks noGrp="1"/>
          </p:cNvSpPr>
          <p:nvPr>
            <p:ph type="dt" sz="half" idx="10"/>
          </p:nvPr>
        </p:nvSpPr>
        <p:spPr/>
        <p:txBody>
          <a:bodyPr/>
          <a:lstStyle/>
          <a:p>
            <a:fld id="{B701C3DB-8CA4-46F6-B336-8CFE0E4859A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spTree>
    <p:extLst>
      <p:ext uri="{BB962C8B-B14F-4D97-AF65-F5344CB8AC3E}">
        <p14:creationId xmlns:p14="http://schemas.microsoft.com/office/powerpoint/2010/main" val="379658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실습 환경</a:t>
            </a:r>
            <a:endParaRPr lang="en-US"/>
          </a:p>
        </p:txBody>
      </p:sp>
      <p:sp>
        <p:nvSpPr>
          <p:cNvPr id="3" name="내용 개체 틀 2"/>
          <p:cNvSpPr>
            <a:spLocks noGrp="1"/>
          </p:cNvSpPr>
          <p:nvPr>
            <p:ph idx="1"/>
          </p:nvPr>
        </p:nvSpPr>
        <p:spPr/>
        <p:txBody>
          <a:bodyPr/>
          <a:lstStyle/>
          <a:p>
            <a:r>
              <a:rPr lang="en-US" smtClean="0"/>
              <a:t>Visual Studio 2017</a:t>
            </a:r>
          </a:p>
          <a:p>
            <a:pPr lvl="1"/>
            <a:r>
              <a:rPr lang="en-US" smtClean="0"/>
              <a:t>C++</a:t>
            </a:r>
          </a:p>
          <a:p>
            <a:r>
              <a:rPr lang="en-US" smtClean="0"/>
              <a:t>GitHub Extension for Visual Studio</a:t>
            </a:r>
          </a:p>
          <a:p>
            <a:pPr lvl="1"/>
            <a:r>
              <a:rPr lang="en-US"/>
              <a:t>https://visualstudio.github.com/</a:t>
            </a:r>
          </a:p>
        </p:txBody>
      </p:sp>
      <p:sp>
        <p:nvSpPr>
          <p:cNvPr id="4" name="날짜 개체 틀 3"/>
          <p:cNvSpPr>
            <a:spLocks noGrp="1"/>
          </p:cNvSpPr>
          <p:nvPr>
            <p:ph type="dt" sz="half" idx="10"/>
          </p:nvPr>
        </p:nvSpPr>
        <p:spPr/>
        <p:txBody>
          <a:bodyPr/>
          <a:lstStyle/>
          <a:p>
            <a:fld id="{000D5078-94F8-4AA9-A5FC-76B96793524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spTree>
    <p:extLst>
      <p:ext uri="{BB962C8B-B14F-4D97-AF65-F5344CB8AC3E}">
        <p14:creationId xmlns:p14="http://schemas.microsoft.com/office/powerpoint/2010/main" val="1574801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clear Function (p. 140)</a:t>
            </a:r>
            <a:endParaRPr lang="en-US"/>
          </a:p>
        </p:txBody>
      </p:sp>
      <p:sp>
        <p:nvSpPr>
          <p:cNvPr id="3" name="내용 개체 틀 2"/>
          <p:cNvSpPr>
            <a:spLocks noGrp="1"/>
          </p:cNvSpPr>
          <p:nvPr>
            <p:ph idx="1"/>
          </p:nvPr>
        </p:nvSpPr>
        <p:spPr/>
        <p:txBody>
          <a:bodyPr/>
          <a:lstStyle/>
          <a:p>
            <a:pPr>
              <a:lnSpc>
                <a:spcPct val="100000"/>
              </a:lnSpc>
            </a:pPr>
            <a:r>
              <a:rPr lang="en-US"/>
              <a:t>When an input stream enters the fail state, the system ignores all further I/O using </a:t>
            </a:r>
            <a:r>
              <a:rPr lang="en-US" smtClean="0"/>
              <a:t>that stream.</a:t>
            </a:r>
          </a:p>
          <a:p>
            <a:r>
              <a:rPr lang="en-US" smtClean="0"/>
              <a:t>You </a:t>
            </a:r>
            <a:r>
              <a:rPr lang="en-US"/>
              <a:t>can use the stream function clear to restore the input stream to a </a:t>
            </a:r>
            <a:r>
              <a:rPr lang="en-US" smtClean="0"/>
              <a:t>working state.</a:t>
            </a:r>
          </a:p>
          <a:p>
            <a:endParaRPr lang="en-US" smtClean="0"/>
          </a:p>
          <a:p>
            <a:r>
              <a:rPr lang="en-US" smtClean="0"/>
              <a:t>Syntax</a:t>
            </a:r>
          </a:p>
          <a:p>
            <a:pPr lvl="1"/>
            <a:r>
              <a:rPr lang="en-US" smtClean="0">
                <a:solidFill>
                  <a:schemeClr val="accent1">
                    <a:lumMod val="75000"/>
                  </a:schemeClr>
                </a:solidFill>
                <a:latin typeface="Consolas" panose="020B0609020204030204" pitchFamily="49" charset="0"/>
              </a:rPr>
              <a:t>istreamVar.clear( );</a:t>
            </a:r>
          </a:p>
          <a:p>
            <a:pPr lvl="1"/>
            <a:endParaRPr lang="en-US"/>
          </a:p>
        </p:txBody>
      </p:sp>
      <p:sp>
        <p:nvSpPr>
          <p:cNvPr id="4" name="날짜 개체 틀 3"/>
          <p:cNvSpPr>
            <a:spLocks noGrp="1"/>
          </p:cNvSpPr>
          <p:nvPr>
            <p:ph type="dt" sz="half" idx="10"/>
          </p:nvPr>
        </p:nvSpPr>
        <p:spPr/>
        <p:txBody>
          <a:bodyPr/>
          <a:lstStyle/>
          <a:p>
            <a:fld id="{8B657D9A-BB55-4992-BD68-534844F06AE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spTree>
    <p:extLst>
      <p:ext uri="{BB962C8B-B14F-4D97-AF65-F5344CB8AC3E}">
        <p14:creationId xmlns:p14="http://schemas.microsoft.com/office/powerpoint/2010/main" val="27000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Formatting Output (p.142)</a:t>
            </a:r>
            <a:endParaRPr lang="en-US"/>
          </a:p>
        </p:txBody>
      </p:sp>
      <p:sp>
        <p:nvSpPr>
          <p:cNvPr id="3" name="내용 개체 틀 2"/>
          <p:cNvSpPr>
            <a:spLocks noGrp="1"/>
          </p:cNvSpPr>
          <p:nvPr>
            <p:ph idx="1"/>
          </p:nvPr>
        </p:nvSpPr>
        <p:spPr/>
        <p:txBody>
          <a:bodyPr>
            <a:normAutofit fontScale="62500" lnSpcReduction="20000"/>
          </a:bodyPr>
          <a:lstStyle/>
          <a:p>
            <a:pPr>
              <a:lnSpc>
                <a:spcPct val="120000"/>
              </a:lnSpc>
            </a:pPr>
            <a:r>
              <a:rPr lang="en-US" smtClean="0"/>
              <a:t>cout &lt;&lt; expression or manipulator &lt;&lt; exp or mani … ;</a:t>
            </a:r>
          </a:p>
          <a:p>
            <a:pPr>
              <a:lnSpc>
                <a:spcPct val="120000"/>
              </a:lnSpc>
            </a:pPr>
            <a:r>
              <a:rPr lang="en-US" smtClean="0"/>
              <a:t>Manipulator</a:t>
            </a:r>
          </a:p>
          <a:p>
            <a:pPr lvl="1">
              <a:lnSpc>
                <a:spcPct val="120000"/>
              </a:lnSpc>
            </a:pPr>
            <a:r>
              <a:rPr lang="en-US" smtClean="0"/>
              <a:t>setpreision( n ) : control </a:t>
            </a:r>
            <a:r>
              <a:rPr lang="en-US"/>
              <a:t>the </a:t>
            </a:r>
            <a:r>
              <a:rPr lang="en-US" smtClean="0"/>
              <a:t>output precision </a:t>
            </a:r>
            <a:r>
              <a:rPr lang="en-US"/>
              <a:t>of floating-point numbers</a:t>
            </a:r>
            <a:r>
              <a:rPr lang="en-US" smtClean="0"/>
              <a:t>.</a:t>
            </a:r>
          </a:p>
          <a:p>
            <a:pPr lvl="2">
              <a:lnSpc>
                <a:spcPct val="120000"/>
              </a:lnSpc>
            </a:pPr>
            <a:r>
              <a:rPr lang="en-US">
                <a:solidFill>
                  <a:schemeClr val="accent1">
                    <a:lumMod val="75000"/>
                  </a:schemeClr>
                </a:solidFill>
                <a:latin typeface="Consolas" panose="020B0609020204030204" pitchFamily="49" charset="0"/>
              </a:rPr>
              <a:t>cout &lt;&lt; setprecision(2</a:t>
            </a:r>
            <a:r>
              <a:rPr lang="en-US" smtClean="0">
                <a:solidFill>
                  <a:schemeClr val="accent1">
                    <a:lumMod val="75000"/>
                  </a:schemeClr>
                </a:solidFill>
                <a:latin typeface="Consolas" panose="020B0609020204030204" pitchFamily="49" charset="0"/>
              </a:rPr>
              <a:t>);</a:t>
            </a:r>
            <a:endParaRPr lang="en-US">
              <a:solidFill>
                <a:schemeClr val="accent1">
                  <a:lumMod val="75000"/>
                </a:schemeClr>
              </a:solidFill>
              <a:latin typeface="Consolas" panose="020B0609020204030204" pitchFamily="49" charset="0"/>
            </a:endParaRPr>
          </a:p>
          <a:p>
            <a:pPr lvl="1">
              <a:lnSpc>
                <a:spcPct val="120000"/>
              </a:lnSpc>
            </a:pPr>
            <a:r>
              <a:rPr lang="en-US" smtClean="0"/>
              <a:t>fixed : output </a:t>
            </a:r>
            <a:r>
              <a:rPr lang="en-US"/>
              <a:t>floating-point numbers in a fixed decimal </a:t>
            </a:r>
            <a:r>
              <a:rPr lang="en-US" smtClean="0"/>
              <a:t>format.</a:t>
            </a:r>
          </a:p>
          <a:p>
            <a:pPr lvl="2">
              <a:lnSpc>
                <a:spcPct val="120000"/>
              </a:lnSpc>
            </a:pPr>
            <a:r>
              <a:rPr lang="en-US" smtClean="0">
                <a:solidFill>
                  <a:schemeClr val="accent1">
                    <a:lumMod val="75000"/>
                  </a:schemeClr>
                </a:solidFill>
                <a:latin typeface="Consolas" panose="020B0609020204030204" pitchFamily="49" charset="0"/>
              </a:rPr>
              <a:t>cout &lt;&lt; fixed ;</a:t>
            </a:r>
          </a:p>
          <a:p>
            <a:pPr lvl="2">
              <a:lnSpc>
                <a:spcPct val="120000"/>
              </a:lnSpc>
            </a:pPr>
            <a:r>
              <a:rPr lang="en-US" smtClean="0">
                <a:solidFill>
                  <a:schemeClr val="accent1">
                    <a:lumMod val="75000"/>
                  </a:schemeClr>
                </a:solidFill>
                <a:latin typeface="Consolas" panose="020B0609020204030204" pitchFamily="49" charset="0"/>
              </a:rPr>
              <a:t>cout.unset( ios:: fixed ) ;</a:t>
            </a:r>
          </a:p>
          <a:p>
            <a:pPr lvl="1">
              <a:lnSpc>
                <a:spcPct val="120000"/>
              </a:lnSpc>
            </a:pPr>
            <a:r>
              <a:rPr lang="en-US" smtClean="0"/>
              <a:t>scientific</a:t>
            </a:r>
          </a:p>
          <a:p>
            <a:pPr lvl="2">
              <a:lnSpc>
                <a:spcPct val="120000"/>
              </a:lnSpc>
            </a:pPr>
            <a:r>
              <a:rPr lang="en-US" smtClean="0"/>
              <a:t>3.545e+001</a:t>
            </a:r>
          </a:p>
          <a:p>
            <a:pPr lvl="1">
              <a:lnSpc>
                <a:spcPct val="120000"/>
              </a:lnSpc>
            </a:pPr>
            <a:r>
              <a:rPr lang="en-US" smtClean="0"/>
              <a:t>showpoint : force </a:t>
            </a:r>
            <a:r>
              <a:rPr lang="en-US"/>
              <a:t>the output to show the decimal point </a:t>
            </a:r>
            <a:r>
              <a:rPr lang="en-US" smtClean="0"/>
              <a:t>and trailing zeros</a:t>
            </a:r>
          </a:p>
          <a:p>
            <a:pPr lvl="1">
              <a:lnSpc>
                <a:spcPct val="120000"/>
              </a:lnSpc>
            </a:pPr>
            <a:r>
              <a:rPr lang="en-US" smtClean="0"/>
              <a:t>setw( n ) : outputs </a:t>
            </a:r>
            <a:r>
              <a:rPr lang="en-US"/>
              <a:t>the value of the next expression in n columns</a:t>
            </a:r>
            <a:r>
              <a:rPr lang="en-US" smtClean="0"/>
              <a:t>.</a:t>
            </a:r>
          </a:p>
          <a:p>
            <a:pPr lvl="1">
              <a:lnSpc>
                <a:spcPct val="120000"/>
              </a:lnSpc>
            </a:pPr>
            <a:r>
              <a:rPr lang="en-US" smtClean="0"/>
              <a:t>setfill( ch ) : fill </a:t>
            </a:r>
            <a:r>
              <a:rPr lang="en-US"/>
              <a:t>the unused columns with a character other than a space</a:t>
            </a:r>
            <a:r>
              <a:rPr lang="en-US" smtClean="0"/>
              <a:t>.</a:t>
            </a:r>
          </a:p>
          <a:p>
            <a:pPr lvl="1">
              <a:lnSpc>
                <a:spcPct val="120000"/>
              </a:lnSpc>
            </a:pPr>
            <a:r>
              <a:rPr lang="en-US" smtClean="0"/>
              <a:t>left , right : justify output</a:t>
            </a:r>
          </a:p>
          <a:p>
            <a:pPr lvl="2">
              <a:lnSpc>
                <a:spcPct val="120000"/>
              </a:lnSpc>
            </a:pPr>
            <a:r>
              <a:rPr lang="en-US">
                <a:solidFill>
                  <a:schemeClr val="accent1">
                    <a:lumMod val="75000"/>
                  </a:schemeClr>
                </a:solidFill>
                <a:latin typeface="Consolas" panose="020B0609020204030204" pitchFamily="49" charset="0"/>
              </a:rPr>
              <a:t>cout &lt;&lt; </a:t>
            </a:r>
            <a:r>
              <a:rPr lang="en-US" smtClean="0">
                <a:solidFill>
                  <a:schemeClr val="accent1">
                    <a:lumMod val="75000"/>
                  </a:schemeClr>
                </a:solidFill>
                <a:latin typeface="Consolas" panose="020B0609020204030204" pitchFamily="49" charset="0"/>
              </a:rPr>
              <a:t>left </a:t>
            </a:r>
            <a:r>
              <a:rPr lang="en-US">
                <a:solidFill>
                  <a:schemeClr val="accent1">
                    <a:lumMod val="75000"/>
                  </a:schemeClr>
                </a:solidFill>
                <a:latin typeface="Consolas" panose="020B0609020204030204" pitchFamily="49" charset="0"/>
              </a:rPr>
              <a:t>;</a:t>
            </a:r>
          </a:p>
          <a:p>
            <a:pPr lvl="2">
              <a:lnSpc>
                <a:spcPct val="120000"/>
              </a:lnSpc>
            </a:pPr>
            <a:r>
              <a:rPr lang="en-US">
                <a:solidFill>
                  <a:schemeClr val="accent1">
                    <a:lumMod val="75000"/>
                  </a:schemeClr>
                </a:solidFill>
                <a:latin typeface="Consolas" panose="020B0609020204030204" pitchFamily="49" charset="0"/>
              </a:rPr>
              <a:t>cout.unset( ios:: </a:t>
            </a:r>
            <a:r>
              <a:rPr lang="en-US" smtClean="0">
                <a:solidFill>
                  <a:schemeClr val="accent1">
                    <a:lumMod val="75000"/>
                  </a:schemeClr>
                </a:solidFill>
                <a:latin typeface="Consolas" panose="020B0609020204030204" pitchFamily="49" charset="0"/>
              </a:rPr>
              <a:t>left </a:t>
            </a:r>
            <a:r>
              <a:rPr lang="en-US">
                <a:solidFill>
                  <a:schemeClr val="accent1">
                    <a:lumMod val="75000"/>
                  </a:schemeClr>
                </a:solidFill>
                <a:latin typeface="Consolas" panose="020B0609020204030204" pitchFamily="49" charset="0"/>
              </a:rPr>
              <a:t>) </a:t>
            </a:r>
            <a:r>
              <a:rPr lang="en-US" smtClean="0">
                <a:solidFill>
                  <a:schemeClr val="accent1">
                    <a:lumMod val="75000"/>
                  </a:schemeClr>
                </a:solidFill>
                <a:latin typeface="Consolas" panose="020B0609020204030204" pitchFamily="49" charset="0"/>
              </a:rPr>
              <a:t>;</a:t>
            </a:r>
            <a:endParaRPr lang="en-US" smtClean="0"/>
          </a:p>
          <a:p>
            <a:pPr>
              <a:lnSpc>
                <a:spcPct val="120000"/>
              </a:lnSpc>
            </a:pPr>
            <a:r>
              <a:rPr lang="en-US" smtClean="0"/>
              <a:t>Ex 3-10 , Ex 3-11, Ex 3-12, Ex 3-13</a:t>
            </a:r>
            <a:endParaRPr lang="en-US"/>
          </a:p>
        </p:txBody>
      </p:sp>
      <p:sp>
        <p:nvSpPr>
          <p:cNvPr id="4" name="날짜 개체 틀 3"/>
          <p:cNvSpPr>
            <a:spLocks noGrp="1"/>
          </p:cNvSpPr>
          <p:nvPr>
            <p:ph type="dt" sz="half" idx="10"/>
          </p:nvPr>
        </p:nvSpPr>
        <p:spPr/>
        <p:txBody>
          <a:bodyPr/>
          <a:lstStyle/>
          <a:p>
            <a:fld id="{43C01091-69CA-41DC-8764-E0E8538FD8DE}"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spTree>
    <p:extLst>
      <p:ext uri="{BB962C8B-B14F-4D97-AF65-F5344CB8AC3E}">
        <p14:creationId xmlns:p14="http://schemas.microsoft.com/office/powerpoint/2010/main" val="1958793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File IO Steps (p. 157)</a:t>
            </a:r>
            <a:endParaRPr lang="en-US"/>
          </a:p>
        </p:txBody>
      </p:sp>
      <p:sp>
        <p:nvSpPr>
          <p:cNvPr id="3" name="내용 개체 틀 2"/>
          <p:cNvSpPr>
            <a:spLocks noGrp="1"/>
          </p:cNvSpPr>
          <p:nvPr>
            <p:ph idx="1"/>
          </p:nvPr>
        </p:nvSpPr>
        <p:spPr/>
        <p:txBody>
          <a:bodyPr>
            <a:normAutofit fontScale="70000" lnSpcReduction="20000"/>
          </a:bodyPr>
          <a:lstStyle/>
          <a:p>
            <a:pPr>
              <a:lnSpc>
                <a:spcPct val="120000"/>
              </a:lnSpc>
            </a:pPr>
            <a:r>
              <a:rPr lang="en-US"/>
              <a:t>File I/O is a </a:t>
            </a:r>
            <a:r>
              <a:rPr lang="en-US" smtClean="0"/>
              <a:t>four-step </a:t>
            </a:r>
            <a:r>
              <a:rPr lang="en-US"/>
              <a:t>process</a:t>
            </a:r>
            <a:r>
              <a:rPr lang="en-US" smtClean="0"/>
              <a:t>:</a:t>
            </a:r>
            <a:endParaRPr lang="en-US">
              <a:solidFill>
                <a:schemeClr val="accent1">
                  <a:lumMod val="75000"/>
                </a:schemeClr>
              </a:solidFill>
              <a:latin typeface="Consolas" panose="020B0609020204030204" pitchFamily="49" charset="0"/>
            </a:endParaRPr>
          </a:p>
          <a:p>
            <a:pPr marL="914400" lvl="1" indent="-457200">
              <a:lnSpc>
                <a:spcPct val="120000"/>
              </a:lnSpc>
              <a:buFont typeface="+mj-lt"/>
              <a:buAutoNum type="arabicParenR"/>
            </a:pPr>
            <a:r>
              <a:rPr lang="en-US" smtClean="0"/>
              <a:t>Declare </a:t>
            </a:r>
            <a:r>
              <a:rPr lang="en-US"/>
              <a:t>file stream variables</a:t>
            </a:r>
            <a:r>
              <a:rPr lang="en-US" smtClean="0"/>
              <a:t>.</a:t>
            </a:r>
          </a:p>
          <a:p>
            <a:pPr lvl="2">
              <a:lnSpc>
                <a:spcPct val="120000"/>
              </a:lnSpc>
            </a:pPr>
            <a:r>
              <a:rPr lang="en-US">
                <a:solidFill>
                  <a:schemeClr val="accent1">
                    <a:lumMod val="75000"/>
                  </a:schemeClr>
                </a:solidFill>
                <a:latin typeface="Consolas" panose="020B0609020204030204" pitchFamily="49" charset="0"/>
              </a:rPr>
              <a:t>#include &lt;</a:t>
            </a:r>
            <a:r>
              <a:rPr lang="en-US" smtClean="0">
                <a:solidFill>
                  <a:schemeClr val="accent1">
                    <a:lumMod val="75000"/>
                  </a:schemeClr>
                </a:solidFill>
                <a:latin typeface="Consolas" panose="020B0609020204030204" pitchFamily="49" charset="0"/>
              </a:rPr>
              <a:t>fstream&gt;</a:t>
            </a:r>
          </a:p>
          <a:p>
            <a:pPr lvl="2">
              <a:lnSpc>
                <a:spcPct val="120000"/>
              </a:lnSpc>
            </a:pPr>
            <a:r>
              <a:rPr lang="en-US" smtClean="0">
                <a:solidFill>
                  <a:schemeClr val="accent1">
                    <a:lumMod val="75000"/>
                  </a:schemeClr>
                </a:solidFill>
                <a:latin typeface="Consolas" panose="020B0609020204030204" pitchFamily="49" charset="0"/>
              </a:rPr>
              <a:t>ifstream is ;</a:t>
            </a:r>
          </a:p>
          <a:p>
            <a:pPr lvl="2">
              <a:lnSpc>
                <a:spcPct val="120000"/>
              </a:lnSpc>
            </a:pPr>
            <a:r>
              <a:rPr lang="en-US" smtClean="0">
                <a:solidFill>
                  <a:schemeClr val="accent1">
                    <a:lumMod val="75000"/>
                  </a:schemeClr>
                </a:solidFill>
                <a:latin typeface="Consolas" panose="020B0609020204030204" pitchFamily="49" charset="0"/>
              </a:rPr>
              <a:t>ofstram  os ;</a:t>
            </a:r>
            <a:endParaRPr lang="en-US"/>
          </a:p>
          <a:p>
            <a:pPr marL="914400" lvl="1" indent="-457200">
              <a:lnSpc>
                <a:spcPct val="120000"/>
              </a:lnSpc>
              <a:buFont typeface="+mj-lt"/>
              <a:buAutoNum type="arabicParenR"/>
            </a:pPr>
            <a:r>
              <a:rPr lang="en-US" smtClean="0"/>
              <a:t>Associate </a:t>
            </a:r>
            <a:r>
              <a:rPr lang="en-US"/>
              <a:t>the file stream variables with the input/output sources</a:t>
            </a:r>
            <a:r>
              <a:rPr lang="en-US" smtClean="0"/>
              <a:t>.</a:t>
            </a:r>
          </a:p>
          <a:p>
            <a:pPr lvl="2">
              <a:lnSpc>
                <a:spcPct val="120000"/>
              </a:lnSpc>
            </a:pPr>
            <a:r>
              <a:rPr lang="en-US" smtClean="0">
                <a:solidFill>
                  <a:schemeClr val="accent1">
                    <a:lumMod val="75000"/>
                  </a:schemeClr>
                </a:solidFill>
                <a:latin typeface="Consolas" panose="020B0609020204030204" pitchFamily="49" charset="0"/>
              </a:rPr>
              <a:t>is.open( "inFileName"  ) ;</a:t>
            </a:r>
          </a:p>
          <a:p>
            <a:pPr lvl="2">
              <a:lnSpc>
                <a:spcPct val="120000"/>
              </a:lnSpc>
            </a:pPr>
            <a:r>
              <a:rPr lang="en-US" smtClean="0">
                <a:solidFill>
                  <a:schemeClr val="accent1">
                    <a:lumMod val="75000"/>
                  </a:schemeClr>
                </a:solidFill>
                <a:latin typeface="Consolas" panose="020B0609020204030204" pitchFamily="49" charset="0"/>
              </a:rPr>
              <a:t>os.open( "outFileName" ) ;</a:t>
            </a:r>
            <a:endParaRPr lang="en-US"/>
          </a:p>
          <a:p>
            <a:pPr marL="914400" lvl="1" indent="-457200">
              <a:lnSpc>
                <a:spcPct val="120000"/>
              </a:lnSpc>
              <a:buFont typeface="+mj-lt"/>
              <a:buAutoNum type="arabicParenR"/>
            </a:pPr>
            <a:r>
              <a:rPr lang="en-US" smtClean="0"/>
              <a:t>Use </a:t>
            </a:r>
            <a:r>
              <a:rPr lang="en-US"/>
              <a:t>the file stream variables with &gt;&gt;, &lt;&lt;, or other input/output functions</a:t>
            </a:r>
            <a:r>
              <a:rPr lang="en-US" smtClean="0"/>
              <a:t>.</a:t>
            </a:r>
          </a:p>
          <a:p>
            <a:pPr lvl="2">
              <a:lnSpc>
                <a:spcPct val="120000"/>
              </a:lnSpc>
            </a:pPr>
            <a:r>
              <a:rPr lang="en-US" smtClean="0">
                <a:solidFill>
                  <a:schemeClr val="accent1">
                    <a:lumMod val="75000"/>
                  </a:schemeClr>
                </a:solidFill>
                <a:latin typeface="Consolas" panose="020B0609020204030204" pitchFamily="49" charset="0"/>
              </a:rPr>
              <a:t>is &gt;&gt; ch ;</a:t>
            </a:r>
          </a:p>
          <a:p>
            <a:pPr lvl="2">
              <a:lnSpc>
                <a:spcPct val="120000"/>
              </a:lnSpc>
            </a:pPr>
            <a:r>
              <a:rPr lang="en-US" smtClean="0">
                <a:solidFill>
                  <a:schemeClr val="accent1">
                    <a:lumMod val="75000"/>
                  </a:schemeClr>
                </a:solidFill>
                <a:latin typeface="Consolas" panose="020B0609020204030204" pitchFamily="49" charset="0"/>
              </a:rPr>
              <a:t>os &lt;&lt; ch ;</a:t>
            </a:r>
            <a:endParaRPr lang="en-US"/>
          </a:p>
          <a:p>
            <a:pPr marL="914400" lvl="1" indent="-457200">
              <a:lnSpc>
                <a:spcPct val="120000"/>
              </a:lnSpc>
              <a:buFont typeface="+mj-lt"/>
              <a:buAutoNum type="arabicParenR"/>
            </a:pPr>
            <a:r>
              <a:rPr lang="en-US" smtClean="0"/>
              <a:t>Close the files.</a:t>
            </a:r>
          </a:p>
          <a:p>
            <a:pPr lvl="2">
              <a:lnSpc>
                <a:spcPct val="120000"/>
              </a:lnSpc>
            </a:pPr>
            <a:r>
              <a:rPr lang="en-US" smtClean="0">
                <a:solidFill>
                  <a:schemeClr val="accent1">
                    <a:lumMod val="75000"/>
                  </a:schemeClr>
                </a:solidFill>
                <a:latin typeface="Consolas" panose="020B0609020204030204" pitchFamily="49" charset="0"/>
              </a:rPr>
              <a:t>is.close( );</a:t>
            </a:r>
          </a:p>
          <a:p>
            <a:pPr lvl="2">
              <a:lnSpc>
                <a:spcPct val="120000"/>
              </a:lnSpc>
            </a:pPr>
            <a:r>
              <a:rPr lang="en-US" smtClean="0">
                <a:solidFill>
                  <a:schemeClr val="accent1">
                    <a:lumMod val="75000"/>
                  </a:schemeClr>
                </a:solidFill>
                <a:latin typeface="Consolas" panose="020B0609020204030204" pitchFamily="49" charset="0"/>
              </a:rPr>
              <a:t>os.close( );</a:t>
            </a:r>
          </a:p>
          <a:p>
            <a:pPr lvl="2">
              <a:lnSpc>
                <a:spcPct val="120000"/>
              </a:lnSpc>
            </a:pPr>
            <a:endParaRPr lang="en-US" smtClean="0">
              <a:solidFill>
                <a:schemeClr val="accent1">
                  <a:lumMod val="75000"/>
                </a:schemeClr>
              </a:solidFill>
              <a:latin typeface="Consolas" panose="020B0609020204030204" pitchFamily="49" charset="0"/>
            </a:endParaRPr>
          </a:p>
          <a:p>
            <a:pPr>
              <a:lnSpc>
                <a:spcPct val="120000"/>
              </a:lnSpc>
            </a:pPr>
            <a:r>
              <a:rPr lang="en-US" smtClean="0">
                <a:latin typeface="Consolas" panose="020B0609020204030204" pitchFamily="49" charset="0"/>
              </a:rPr>
              <a:t>Ex : Complete Program Listing (p. 168) </a:t>
            </a:r>
            <a:endParaRPr lang="en-US"/>
          </a:p>
        </p:txBody>
      </p:sp>
      <p:sp>
        <p:nvSpPr>
          <p:cNvPr id="4" name="날짜 개체 틀 3"/>
          <p:cNvSpPr>
            <a:spLocks noGrp="1"/>
          </p:cNvSpPr>
          <p:nvPr>
            <p:ph type="dt" sz="half" idx="10"/>
          </p:nvPr>
        </p:nvSpPr>
        <p:spPr/>
        <p:txBody>
          <a:bodyPr/>
          <a:lstStyle/>
          <a:p>
            <a:fld id="{B5DC41F1-4557-4983-8D90-413A8395B59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spTree>
    <p:extLst>
      <p:ext uri="{BB962C8B-B14F-4D97-AF65-F5344CB8AC3E}">
        <p14:creationId xmlns:p14="http://schemas.microsoft.com/office/powerpoint/2010/main" val="2229199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1"/>
            <a:ext cx="8543925" cy="1486042"/>
          </a:xfrm>
        </p:spPr>
        <p:txBody>
          <a:bodyPr anchor="ctr"/>
          <a:lstStyle/>
          <a:p>
            <a:pPr algn="ctr"/>
            <a:r>
              <a:rPr lang="en-US" smtClean="0"/>
              <a:t>CHAPTER 4</a:t>
            </a:r>
            <a:endParaRPr lang="en-US"/>
          </a:p>
        </p:txBody>
      </p:sp>
      <p:sp>
        <p:nvSpPr>
          <p:cNvPr id="3" name="텍스트 개체 틀 2"/>
          <p:cNvSpPr>
            <a:spLocks noGrp="1"/>
          </p:cNvSpPr>
          <p:nvPr>
            <p:ph type="body" idx="1"/>
          </p:nvPr>
        </p:nvSpPr>
        <p:spPr>
          <a:xfrm>
            <a:off x="675879" y="3638119"/>
            <a:ext cx="8543925" cy="1500187"/>
          </a:xfrm>
        </p:spPr>
        <p:txBody>
          <a:bodyPr anchor="ctr"/>
          <a:lstStyle/>
          <a:p>
            <a:pPr algn="ctr"/>
            <a:r>
              <a:rPr lang="en-US" smtClean="0"/>
              <a:t>CONTROL STRUCTURES I</a:t>
            </a:r>
          </a:p>
          <a:p>
            <a:pPr algn="ctr"/>
            <a:r>
              <a:rPr lang="en-US" smtClean="0"/>
              <a:t>(SELECTION)</a:t>
            </a:r>
            <a:endParaRPr lang="en-US"/>
          </a:p>
        </p:txBody>
      </p:sp>
      <p:sp>
        <p:nvSpPr>
          <p:cNvPr id="4" name="날짜 개체 틀 3"/>
          <p:cNvSpPr>
            <a:spLocks noGrp="1"/>
          </p:cNvSpPr>
          <p:nvPr>
            <p:ph type="dt" sz="half" idx="10"/>
          </p:nvPr>
        </p:nvSpPr>
        <p:spPr/>
        <p:txBody>
          <a:bodyPr/>
          <a:lstStyle/>
          <a:p>
            <a:fld id="{67CFAD56-D570-4B8F-9205-ABCBC022CA8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spTree>
    <p:extLst>
      <p:ext uri="{BB962C8B-B14F-4D97-AF65-F5344CB8AC3E}">
        <p14:creationId xmlns:p14="http://schemas.microsoft.com/office/powerpoint/2010/main" val="756814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Operator and Operand</a:t>
            </a:r>
            <a:endParaRPr lang="en-US"/>
          </a:p>
        </p:txBody>
      </p:sp>
      <p:sp>
        <p:nvSpPr>
          <p:cNvPr id="4" name="날짜 개체 틀 3"/>
          <p:cNvSpPr>
            <a:spLocks noGrp="1"/>
          </p:cNvSpPr>
          <p:nvPr>
            <p:ph type="dt" sz="half" idx="10"/>
          </p:nvPr>
        </p:nvSpPr>
        <p:spPr/>
        <p:txBody>
          <a:bodyPr/>
          <a:lstStyle/>
          <a:p>
            <a:fld id="{73E6BEEA-A499-40E8-92CF-6F1C17E9C3A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pic>
        <p:nvPicPr>
          <p:cNvPr id="10" name="Picture 2" descr="operator-and-operands-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8923" y="2037523"/>
            <a:ext cx="5192005" cy="31507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14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Operator Classification</a:t>
            </a:r>
            <a:endParaRPr lang="en-US"/>
          </a:p>
        </p:txBody>
      </p:sp>
      <p:sp>
        <p:nvSpPr>
          <p:cNvPr id="4" name="날짜 개체 틀 3"/>
          <p:cNvSpPr>
            <a:spLocks noGrp="1"/>
          </p:cNvSpPr>
          <p:nvPr>
            <p:ph type="dt" sz="half" idx="10"/>
          </p:nvPr>
        </p:nvSpPr>
        <p:spPr/>
        <p:txBody>
          <a:bodyPr/>
          <a:lstStyle/>
          <a:p>
            <a:fld id="{B3AB2C77-E677-4AC5-BA71-BB72F1DA3C2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707323753"/>
              </p:ext>
            </p:extLst>
          </p:nvPr>
        </p:nvGraphicFramePr>
        <p:xfrm>
          <a:off x="805070" y="1508288"/>
          <a:ext cx="8279295" cy="4514824"/>
        </p:xfrm>
        <a:graphic>
          <a:graphicData uri="http://schemas.openxmlformats.org/drawingml/2006/table">
            <a:tbl>
              <a:tblPr firstRow="1" bandRow="1">
                <a:tableStyleId>{5C22544A-7EE6-4342-B048-85BDC9FD1C3A}</a:tableStyleId>
              </a:tblPr>
              <a:tblGrid>
                <a:gridCol w="1709169">
                  <a:extLst>
                    <a:ext uri="{9D8B030D-6E8A-4147-A177-3AD203B41FA5}">
                      <a16:colId xmlns:a16="http://schemas.microsoft.com/office/drawing/2014/main" val="1555385471"/>
                    </a:ext>
                  </a:extLst>
                </a:gridCol>
                <a:gridCol w="1959438">
                  <a:extLst>
                    <a:ext uri="{9D8B030D-6E8A-4147-A177-3AD203B41FA5}">
                      <a16:colId xmlns:a16="http://schemas.microsoft.com/office/drawing/2014/main" val="3682918857"/>
                    </a:ext>
                  </a:extLst>
                </a:gridCol>
                <a:gridCol w="2408904">
                  <a:extLst>
                    <a:ext uri="{9D8B030D-6E8A-4147-A177-3AD203B41FA5}">
                      <a16:colId xmlns:a16="http://schemas.microsoft.com/office/drawing/2014/main" val="2216237634"/>
                    </a:ext>
                  </a:extLst>
                </a:gridCol>
                <a:gridCol w="2201784">
                  <a:extLst>
                    <a:ext uri="{9D8B030D-6E8A-4147-A177-3AD203B41FA5}">
                      <a16:colId xmlns:a16="http://schemas.microsoft.com/office/drawing/2014/main" val="4145884465"/>
                    </a:ext>
                  </a:extLst>
                </a:gridCol>
              </a:tblGrid>
              <a:tr h="1128706">
                <a:tc>
                  <a:txBody>
                    <a:bodyPr/>
                    <a:lstStyle/>
                    <a:p>
                      <a:pPr algn="ctr"/>
                      <a:r>
                        <a:rPr lang="en-US" sz="2400" smtClean="0"/>
                        <a:t>Operator</a:t>
                      </a:r>
                      <a:endParaRPr lang="en-US" sz="2400"/>
                    </a:p>
                  </a:txBody>
                  <a:tcPr anchor="ctr"/>
                </a:tc>
                <a:tc>
                  <a:txBody>
                    <a:bodyPr/>
                    <a:lstStyle/>
                    <a:p>
                      <a:pPr algn="ctr"/>
                      <a:endParaRPr lang="en-US" sz="2400"/>
                    </a:p>
                  </a:txBody>
                  <a:tcPr anchor="ctr"/>
                </a:tc>
                <a:tc>
                  <a:txBody>
                    <a:bodyPr/>
                    <a:lstStyle/>
                    <a:p>
                      <a:pPr algn="ctr"/>
                      <a:r>
                        <a:rPr lang="en-US" sz="2400" smtClean="0"/>
                        <a:t>Relational</a:t>
                      </a:r>
                      <a:endParaRPr lang="en-US" sz="2400"/>
                    </a:p>
                  </a:txBody>
                  <a:tcPr anchor="ctr"/>
                </a:tc>
                <a:tc>
                  <a:txBody>
                    <a:bodyPr/>
                    <a:lstStyle/>
                    <a:p>
                      <a:pPr algn="ctr"/>
                      <a:r>
                        <a:rPr lang="en-US" sz="2400" smtClean="0"/>
                        <a:t>Boolean</a:t>
                      </a:r>
                      <a:endParaRPr lang="en-US" sz="2400"/>
                    </a:p>
                  </a:txBody>
                  <a:tcPr anchor="ctr"/>
                </a:tc>
                <a:extLst>
                  <a:ext uri="{0D108BD9-81ED-4DB2-BD59-A6C34878D82A}">
                    <a16:rowId xmlns:a16="http://schemas.microsoft.com/office/drawing/2014/main" val="3392714546"/>
                  </a:ext>
                </a:extLst>
              </a:tr>
              <a:tr h="1128706">
                <a:tc>
                  <a:txBody>
                    <a:bodyPr/>
                    <a:lstStyle/>
                    <a:p>
                      <a:pPr algn="ctr"/>
                      <a:r>
                        <a:rPr lang="en-US" sz="2400" smtClean="0"/>
                        <a:t>Unary</a:t>
                      </a:r>
                      <a:endParaRPr 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mtClean="0">
                          <a:latin typeface="Consolas" panose="020B0609020204030204" pitchFamily="49" charset="0"/>
                        </a:rPr>
                        <a:t>+ , -</a:t>
                      </a:r>
                      <a:endParaRPr lang="en-US" sz="2400">
                        <a:latin typeface="Consolas" panose="020B0609020204030204" pitchFamily="49" charset="0"/>
                      </a:endParaRPr>
                    </a:p>
                  </a:txBody>
                  <a:tcPr anchor="ctr"/>
                </a:tc>
                <a:tc>
                  <a:txBody>
                    <a:bodyPr/>
                    <a:lstStyle/>
                    <a:p>
                      <a:pPr algn="ctr"/>
                      <a:endParaRPr lang="en-US" sz="2400">
                        <a:latin typeface="Consolas" panose="020B0609020204030204" pitchFamily="49" charset="0"/>
                      </a:endParaRPr>
                    </a:p>
                  </a:txBody>
                  <a:tcPr anchor="ctr"/>
                </a:tc>
                <a:tc>
                  <a:txBody>
                    <a:bodyPr/>
                    <a:lstStyle/>
                    <a:p>
                      <a:pPr algn="ctr"/>
                      <a:r>
                        <a:rPr lang="en-US" sz="2400" smtClean="0">
                          <a:latin typeface="Consolas" panose="020B0609020204030204" pitchFamily="49" charset="0"/>
                        </a:rPr>
                        <a:t>!</a:t>
                      </a:r>
                      <a:endParaRPr lang="en-US" sz="2400">
                        <a:latin typeface="Consolas" panose="020B0609020204030204" pitchFamily="49" charset="0"/>
                      </a:endParaRPr>
                    </a:p>
                  </a:txBody>
                  <a:tcPr anchor="ctr"/>
                </a:tc>
                <a:extLst>
                  <a:ext uri="{0D108BD9-81ED-4DB2-BD59-A6C34878D82A}">
                    <a16:rowId xmlns:a16="http://schemas.microsoft.com/office/drawing/2014/main" val="2496626597"/>
                  </a:ext>
                </a:extLst>
              </a:tr>
              <a:tr h="1128706">
                <a:tc>
                  <a:txBody>
                    <a:bodyPr/>
                    <a:lstStyle/>
                    <a:p>
                      <a:pPr algn="ctr"/>
                      <a:r>
                        <a:rPr lang="en-US" sz="2400" smtClean="0"/>
                        <a:t>Binary</a:t>
                      </a:r>
                      <a:endParaRPr lang="en-US" sz="2400"/>
                    </a:p>
                  </a:txBody>
                  <a:tcPr anchor="ctr"/>
                </a:tc>
                <a:tc>
                  <a:txBody>
                    <a:bodyPr/>
                    <a:lstStyle/>
                    <a:p>
                      <a:pPr algn="ctr"/>
                      <a:endParaRPr lang="en-US" sz="2400">
                        <a:latin typeface="Consolas" panose="020B0609020204030204" pitchFamily="49" charset="0"/>
                      </a:endParaRPr>
                    </a:p>
                  </a:txBody>
                  <a:tcPr anchor="ctr"/>
                </a:tc>
                <a:tc>
                  <a:txBody>
                    <a:bodyPr/>
                    <a:lstStyle/>
                    <a:p>
                      <a:pPr algn="ctr"/>
                      <a:r>
                        <a:rPr lang="en-US" sz="2400" smtClean="0">
                          <a:latin typeface="Consolas" panose="020B0609020204030204" pitchFamily="49" charset="0"/>
                        </a:rPr>
                        <a:t>&lt; , &gt; , ==</a:t>
                      </a:r>
                    </a:p>
                    <a:p>
                      <a:pPr algn="ctr"/>
                      <a:r>
                        <a:rPr lang="en-US" sz="2400" smtClean="0">
                          <a:latin typeface="Consolas" panose="020B0609020204030204" pitchFamily="49" charset="0"/>
                        </a:rPr>
                        <a:t>, etc</a:t>
                      </a:r>
                      <a:endParaRPr lang="en-US" sz="2400">
                        <a:latin typeface="Consolas" panose="020B06090202040302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mtClean="0">
                          <a:latin typeface="Consolas" panose="020B0609020204030204" pitchFamily="49" charset="0"/>
                        </a:rPr>
                        <a:t>&amp;&amp; , ||</a:t>
                      </a:r>
                    </a:p>
                  </a:txBody>
                  <a:tcPr anchor="ctr"/>
                </a:tc>
                <a:extLst>
                  <a:ext uri="{0D108BD9-81ED-4DB2-BD59-A6C34878D82A}">
                    <a16:rowId xmlns:a16="http://schemas.microsoft.com/office/drawing/2014/main" val="1275532047"/>
                  </a:ext>
                </a:extLst>
              </a:tr>
              <a:tr h="1128706">
                <a:tc>
                  <a:txBody>
                    <a:bodyPr/>
                    <a:lstStyle/>
                    <a:p>
                      <a:pPr algn="ctr"/>
                      <a:r>
                        <a:rPr lang="en-US" sz="2400" smtClean="0">
                          <a:solidFill>
                            <a:srgbClr val="00B050"/>
                          </a:solidFill>
                        </a:rPr>
                        <a:t>Ternary</a:t>
                      </a:r>
                      <a:endParaRPr lang="en-US" sz="240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mtClean="0">
                          <a:latin typeface="Consolas" panose="020B0609020204030204" pitchFamily="49" charset="0"/>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smtClean="0">
                        <a:latin typeface="Consolas" panose="020B0609020204030204" pitchFamily="49" charset="0"/>
                      </a:endParaRPr>
                    </a:p>
                  </a:txBody>
                  <a:tcPr anchor="ctr"/>
                </a:tc>
                <a:tc>
                  <a:txBody>
                    <a:bodyPr/>
                    <a:lstStyle/>
                    <a:p>
                      <a:pPr algn="ctr"/>
                      <a:endParaRPr lang="en-US" sz="2400">
                        <a:latin typeface="Consolas" panose="020B0609020204030204" pitchFamily="49" charset="0"/>
                      </a:endParaRPr>
                    </a:p>
                  </a:txBody>
                  <a:tcPr anchor="ctr"/>
                </a:tc>
                <a:extLst>
                  <a:ext uri="{0D108BD9-81ED-4DB2-BD59-A6C34878D82A}">
                    <a16:rowId xmlns:a16="http://schemas.microsoft.com/office/drawing/2014/main" val="2438827836"/>
                  </a:ext>
                </a:extLst>
              </a:tr>
            </a:tbl>
          </a:graphicData>
        </a:graphic>
      </p:graphicFrame>
    </p:spTree>
    <p:extLst>
      <p:ext uri="{BB962C8B-B14F-4D97-AF65-F5344CB8AC3E}">
        <p14:creationId xmlns:p14="http://schemas.microsoft.com/office/powerpoint/2010/main" val="3571772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Relational Operators (p. 186)</a:t>
            </a:r>
            <a:endParaRPr lang="en-US"/>
          </a:p>
        </p:txBody>
      </p:sp>
      <p:graphicFrame>
        <p:nvGraphicFramePr>
          <p:cNvPr id="9" name="내용 개체 틀 8"/>
          <p:cNvGraphicFramePr>
            <a:graphicFrameLocks noGrp="1"/>
          </p:cNvGraphicFramePr>
          <p:nvPr>
            <p:ph idx="1"/>
            <p:extLst>
              <p:ext uri="{D42A27DB-BD31-4B8C-83A1-F6EECF244321}">
                <p14:modId xmlns:p14="http://schemas.microsoft.com/office/powerpoint/2010/main" val="3911549087"/>
              </p:ext>
            </p:extLst>
          </p:nvPr>
        </p:nvGraphicFramePr>
        <p:xfrm>
          <a:off x="681038" y="1255713"/>
          <a:ext cx="8543926" cy="4943201"/>
        </p:xfrm>
        <a:graphic>
          <a:graphicData uri="http://schemas.openxmlformats.org/drawingml/2006/table">
            <a:tbl>
              <a:tblPr firstRow="1" bandRow="1">
                <a:tableStyleId>{5C22544A-7EE6-4342-B048-85BDC9FD1C3A}</a:tableStyleId>
              </a:tblPr>
              <a:tblGrid>
                <a:gridCol w="1813587">
                  <a:extLst>
                    <a:ext uri="{9D8B030D-6E8A-4147-A177-3AD203B41FA5}">
                      <a16:colId xmlns:a16="http://schemas.microsoft.com/office/drawing/2014/main" val="1867607030"/>
                    </a:ext>
                  </a:extLst>
                </a:gridCol>
                <a:gridCol w="6730339">
                  <a:extLst>
                    <a:ext uri="{9D8B030D-6E8A-4147-A177-3AD203B41FA5}">
                      <a16:colId xmlns:a16="http://schemas.microsoft.com/office/drawing/2014/main" val="1440851891"/>
                    </a:ext>
                  </a:extLst>
                </a:gridCol>
              </a:tblGrid>
              <a:tr h="345140">
                <a:tc>
                  <a:txBody>
                    <a:bodyPr/>
                    <a:lstStyle/>
                    <a:p>
                      <a:pPr algn="ctr"/>
                      <a:r>
                        <a:rPr lang="en-US" smtClean="0"/>
                        <a:t>Operator</a:t>
                      </a:r>
                      <a:endParaRPr lang="en-US"/>
                    </a:p>
                  </a:txBody>
                  <a:tcPr anchor="ctr"/>
                </a:tc>
                <a:tc>
                  <a:txBody>
                    <a:bodyPr/>
                    <a:lstStyle/>
                    <a:p>
                      <a:r>
                        <a:rPr lang="en-US" smtClean="0"/>
                        <a:t>Description</a:t>
                      </a:r>
                      <a:endParaRPr lang="en-US"/>
                    </a:p>
                  </a:txBody>
                  <a:tcPr anchor="ctr"/>
                </a:tc>
                <a:extLst>
                  <a:ext uri="{0D108BD9-81ED-4DB2-BD59-A6C34878D82A}">
                    <a16:rowId xmlns:a16="http://schemas.microsoft.com/office/drawing/2014/main" val="1128472944"/>
                  </a:ext>
                </a:extLst>
              </a:tr>
              <a:tr h="345140">
                <a:tc>
                  <a:txBody>
                    <a:bodyPr/>
                    <a:lstStyle/>
                    <a:p>
                      <a:pPr algn="ctr"/>
                      <a:r>
                        <a:rPr lang="en-US" smtClean="0">
                          <a:latin typeface="Consolas" panose="020B0609020204030204" pitchFamily="49" charset="0"/>
                        </a:rPr>
                        <a:t>==</a:t>
                      </a:r>
                      <a:endParaRPr lang="en-US">
                        <a:latin typeface="Consolas" panose="020B0609020204030204" pitchFamily="49" charset="0"/>
                      </a:endParaRPr>
                    </a:p>
                  </a:txBody>
                  <a:tcPr anchor="ctr"/>
                </a:tc>
                <a:tc>
                  <a:txBody>
                    <a:bodyPr/>
                    <a:lstStyle/>
                    <a:p>
                      <a:r>
                        <a:rPr lang="en-US" smtClean="0"/>
                        <a:t>equal to</a:t>
                      </a:r>
                      <a:endParaRPr lang="en-US"/>
                    </a:p>
                  </a:txBody>
                  <a:tcPr anchor="ctr"/>
                </a:tc>
                <a:extLst>
                  <a:ext uri="{0D108BD9-81ED-4DB2-BD59-A6C34878D82A}">
                    <a16:rowId xmlns:a16="http://schemas.microsoft.com/office/drawing/2014/main" val="1982789818"/>
                  </a:ext>
                </a:extLst>
              </a:tr>
              <a:tr h="345140">
                <a:tc>
                  <a:txBody>
                    <a:bodyPr/>
                    <a:lstStyle/>
                    <a:p>
                      <a:pPr algn="ctr"/>
                      <a:r>
                        <a:rPr lang="en-US" smtClean="0">
                          <a:latin typeface="Consolas" panose="020B0609020204030204" pitchFamily="49" charset="0"/>
                        </a:rPr>
                        <a:t>!=</a:t>
                      </a:r>
                      <a:endParaRPr lang="en-US">
                        <a:latin typeface="Consolas" panose="020B0609020204030204" pitchFamily="49" charset="0"/>
                      </a:endParaRPr>
                    </a:p>
                  </a:txBody>
                  <a:tcPr anchor="ctr"/>
                </a:tc>
                <a:tc>
                  <a:txBody>
                    <a:bodyPr/>
                    <a:lstStyle/>
                    <a:p>
                      <a:r>
                        <a:rPr lang="en-US" smtClean="0"/>
                        <a:t>not equal to</a:t>
                      </a:r>
                      <a:endParaRPr lang="en-US"/>
                    </a:p>
                  </a:txBody>
                  <a:tcPr anchor="ctr"/>
                </a:tc>
                <a:extLst>
                  <a:ext uri="{0D108BD9-81ED-4DB2-BD59-A6C34878D82A}">
                    <a16:rowId xmlns:a16="http://schemas.microsoft.com/office/drawing/2014/main" val="210225557"/>
                  </a:ext>
                </a:extLst>
              </a:tr>
              <a:tr h="345140">
                <a:tc>
                  <a:txBody>
                    <a:bodyPr/>
                    <a:lstStyle/>
                    <a:p>
                      <a:pPr algn="ctr"/>
                      <a:r>
                        <a:rPr lang="en-US" smtClean="0">
                          <a:latin typeface="Consolas" panose="020B0609020204030204" pitchFamily="49" charset="0"/>
                        </a:rPr>
                        <a:t>&lt;</a:t>
                      </a:r>
                      <a:endParaRPr lang="en-US">
                        <a:latin typeface="Consolas" panose="020B0609020204030204" pitchFamily="49" charset="0"/>
                      </a:endParaRPr>
                    </a:p>
                  </a:txBody>
                  <a:tcPr anchor="ctr"/>
                </a:tc>
                <a:tc>
                  <a:txBody>
                    <a:bodyPr/>
                    <a:lstStyle/>
                    <a:p>
                      <a:r>
                        <a:rPr lang="en-US" smtClean="0"/>
                        <a:t>less than</a:t>
                      </a:r>
                      <a:endParaRPr lang="en-US"/>
                    </a:p>
                  </a:txBody>
                  <a:tcPr anchor="ctr"/>
                </a:tc>
                <a:extLst>
                  <a:ext uri="{0D108BD9-81ED-4DB2-BD59-A6C34878D82A}">
                    <a16:rowId xmlns:a16="http://schemas.microsoft.com/office/drawing/2014/main" val="2765758442"/>
                  </a:ext>
                </a:extLst>
              </a:tr>
              <a:tr h="345140">
                <a:tc>
                  <a:txBody>
                    <a:bodyPr/>
                    <a:lstStyle/>
                    <a:p>
                      <a:pPr algn="ctr"/>
                      <a:r>
                        <a:rPr lang="en-US" smtClean="0">
                          <a:latin typeface="Consolas" panose="020B0609020204030204" pitchFamily="49" charset="0"/>
                        </a:rPr>
                        <a:t>&lt;=</a:t>
                      </a:r>
                      <a:endParaRPr lang="en-US">
                        <a:latin typeface="Consolas" panose="020B0609020204030204" pitchFamily="49" charset="0"/>
                      </a:endParaRPr>
                    </a:p>
                  </a:txBody>
                  <a:tcPr anchor="ctr"/>
                </a:tc>
                <a:tc>
                  <a:txBody>
                    <a:bodyPr/>
                    <a:lstStyle/>
                    <a:p>
                      <a:r>
                        <a:rPr lang="en-US" smtClean="0"/>
                        <a:t>less than or equal to</a:t>
                      </a:r>
                      <a:endParaRPr lang="en-US"/>
                    </a:p>
                  </a:txBody>
                  <a:tcPr anchor="ctr"/>
                </a:tc>
                <a:extLst>
                  <a:ext uri="{0D108BD9-81ED-4DB2-BD59-A6C34878D82A}">
                    <a16:rowId xmlns:a16="http://schemas.microsoft.com/office/drawing/2014/main" val="1986871139"/>
                  </a:ext>
                </a:extLst>
              </a:tr>
              <a:tr h="345140">
                <a:tc>
                  <a:txBody>
                    <a:bodyPr/>
                    <a:lstStyle/>
                    <a:p>
                      <a:pPr algn="ctr"/>
                      <a:r>
                        <a:rPr lang="en-US" smtClean="0">
                          <a:latin typeface="Consolas" panose="020B0609020204030204" pitchFamily="49" charset="0"/>
                        </a:rPr>
                        <a:t>&gt;</a:t>
                      </a:r>
                      <a:endParaRPr lang="en-US">
                        <a:latin typeface="Consolas" panose="020B0609020204030204" pitchFamily="49" charset="0"/>
                      </a:endParaRPr>
                    </a:p>
                  </a:txBody>
                  <a:tcPr anchor="ctr"/>
                </a:tc>
                <a:tc>
                  <a:txBody>
                    <a:bodyPr/>
                    <a:lstStyle/>
                    <a:p>
                      <a:r>
                        <a:rPr lang="en-US" smtClean="0"/>
                        <a:t>greater than</a:t>
                      </a:r>
                      <a:endParaRPr lang="en-US"/>
                    </a:p>
                  </a:txBody>
                  <a:tcPr anchor="ctr"/>
                </a:tc>
                <a:extLst>
                  <a:ext uri="{0D108BD9-81ED-4DB2-BD59-A6C34878D82A}">
                    <a16:rowId xmlns:a16="http://schemas.microsoft.com/office/drawing/2014/main" val="2107425828"/>
                  </a:ext>
                </a:extLst>
              </a:tr>
              <a:tr h="345140">
                <a:tc>
                  <a:txBody>
                    <a:bodyPr/>
                    <a:lstStyle/>
                    <a:p>
                      <a:pPr algn="ctr"/>
                      <a:r>
                        <a:rPr lang="en-US" smtClean="0">
                          <a:latin typeface="Consolas" panose="020B0609020204030204" pitchFamily="49" charset="0"/>
                        </a:rPr>
                        <a:t>&gt;=</a:t>
                      </a:r>
                      <a:endParaRPr lang="en-US">
                        <a:latin typeface="Consolas" panose="020B0609020204030204" pitchFamily="49" charset="0"/>
                      </a:endParaRPr>
                    </a:p>
                  </a:txBody>
                  <a:tcPr anchor="ctr"/>
                </a:tc>
                <a:tc>
                  <a:txBody>
                    <a:bodyPr/>
                    <a:lstStyle/>
                    <a:p>
                      <a:r>
                        <a:rPr lang="en-US" smtClean="0"/>
                        <a:t>greater</a:t>
                      </a:r>
                      <a:r>
                        <a:rPr lang="en-US" baseline="0" smtClean="0"/>
                        <a:t> than or equal to</a:t>
                      </a:r>
                      <a:endParaRPr lang="en-US"/>
                    </a:p>
                  </a:txBody>
                  <a:tcPr anchor="ctr"/>
                </a:tc>
                <a:extLst>
                  <a:ext uri="{0D108BD9-81ED-4DB2-BD59-A6C34878D82A}">
                    <a16:rowId xmlns:a16="http://schemas.microsoft.com/office/drawing/2014/main" val="1669443932"/>
                  </a:ext>
                </a:extLst>
              </a:tr>
              <a:tr h="2382881">
                <a:tc>
                  <a:txBody>
                    <a:bodyPr/>
                    <a:lstStyle/>
                    <a:p>
                      <a:pPr algn="ctr"/>
                      <a:r>
                        <a:rPr lang="en-US" smtClean="0"/>
                        <a:t>Example</a:t>
                      </a:r>
                      <a:endParaRPr lang="en-US"/>
                    </a:p>
                  </a:txBody>
                  <a:tcPr anchor="ctr"/>
                </a:tc>
                <a:tc>
                  <a:txBody>
                    <a:bodyPr/>
                    <a:lstStyle/>
                    <a:p>
                      <a:r>
                        <a:rPr lang="en-US" smtClean="0">
                          <a:latin typeface="Consolas" panose="020B0609020204030204" pitchFamily="49" charset="0"/>
                        </a:rPr>
                        <a:t>if( 0 ) {</a:t>
                      </a:r>
                      <a:r>
                        <a:rPr lang="en-US" baseline="0" smtClean="0">
                          <a:latin typeface="Consolas" panose="020B0609020204030204" pitchFamily="49" charset="0"/>
                        </a:rPr>
                        <a:t> // may not be executed</a:t>
                      </a:r>
                    </a:p>
                    <a:p>
                      <a:r>
                        <a:rPr lang="en-US" baseline="0" smtClean="0">
                          <a:latin typeface="Consolas" panose="020B0609020204030204" pitchFamily="49" charset="0"/>
                        </a:rPr>
                        <a:t>}</a:t>
                      </a:r>
                    </a:p>
                    <a:p>
                      <a:endParaRPr lang="en-US" baseline="0" smtClean="0">
                        <a:latin typeface="Consolas" panose="020B0609020204030204" pitchFamily="49" charset="0"/>
                      </a:endParaRPr>
                    </a:p>
                    <a:p>
                      <a:r>
                        <a:rPr lang="en-US" baseline="0" smtClean="0">
                          <a:latin typeface="Consolas" panose="020B0609020204030204" pitchFamily="49" charset="0"/>
                        </a:rPr>
                        <a:t>if( -1 ) { // may be executed</a:t>
                      </a:r>
                    </a:p>
                    <a:p>
                      <a:r>
                        <a:rPr lang="en-US" baseline="0" smtClean="0">
                          <a:latin typeface="Consolas" panose="020B0609020204030204" pitchFamily="49" charset="0"/>
                        </a:rPr>
                        <a:t>}</a:t>
                      </a:r>
                    </a:p>
                    <a:p>
                      <a:endParaRPr lang="en-US" baseline="0" smtClean="0">
                        <a:latin typeface="Consolas" panose="020B0609020204030204" pitchFamily="49" charset="0"/>
                      </a:endParaRPr>
                    </a:p>
                    <a:p>
                      <a:r>
                        <a:rPr lang="en-US" baseline="0" smtClean="0">
                          <a:latin typeface="Consolas" panose="020B0609020204030204" pitchFamily="49" charset="0"/>
                        </a:rPr>
                        <a:t>if( 8 &lt; '5' ) { // may be executed</a:t>
                      </a:r>
                    </a:p>
                    <a:p>
                      <a:r>
                        <a:rPr lang="en-US" baseline="0" smtClean="0">
                          <a:latin typeface="Consolas" panose="020B0609020204030204" pitchFamily="49" charset="0"/>
                        </a:rPr>
                        <a:t>}</a:t>
                      </a:r>
                      <a:endParaRPr lang="en-US">
                        <a:latin typeface="Consolas" panose="020B0609020204030204" pitchFamily="49" charset="0"/>
                      </a:endParaRPr>
                    </a:p>
                  </a:txBody>
                  <a:tcPr anchor="ctr"/>
                </a:tc>
                <a:extLst>
                  <a:ext uri="{0D108BD9-81ED-4DB2-BD59-A6C34878D82A}">
                    <a16:rowId xmlns:a16="http://schemas.microsoft.com/office/drawing/2014/main" val="2139806897"/>
                  </a:ext>
                </a:extLst>
              </a:tr>
            </a:tbl>
          </a:graphicData>
        </a:graphic>
      </p:graphicFrame>
      <p:sp>
        <p:nvSpPr>
          <p:cNvPr id="4" name="날짜 개체 틀 3"/>
          <p:cNvSpPr>
            <a:spLocks noGrp="1"/>
          </p:cNvSpPr>
          <p:nvPr>
            <p:ph type="dt" sz="half" idx="10"/>
          </p:nvPr>
        </p:nvSpPr>
        <p:spPr/>
        <p:txBody>
          <a:bodyPr/>
          <a:lstStyle/>
          <a:p>
            <a:fld id="{F359B03C-0DC3-414A-B166-CD65B1B927E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spTree>
    <p:extLst>
      <p:ext uri="{BB962C8B-B14F-4D97-AF65-F5344CB8AC3E}">
        <p14:creationId xmlns:p14="http://schemas.microsoft.com/office/powerpoint/2010/main" val="3501781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Boolean Operators (p. 190)</a:t>
            </a:r>
            <a:endParaRPr lang="en-US"/>
          </a:p>
        </p:txBody>
      </p:sp>
      <p:graphicFrame>
        <p:nvGraphicFramePr>
          <p:cNvPr id="9" name="내용 개체 틀 8"/>
          <p:cNvGraphicFramePr>
            <a:graphicFrameLocks noGrp="1"/>
          </p:cNvGraphicFramePr>
          <p:nvPr>
            <p:ph idx="1"/>
            <p:extLst>
              <p:ext uri="{D42A27DB-BD31-4B8C-83A1-F6EECF244321}">
                <p14:modId xmlns:p14="http://schemas.microsoft.com/office/powerpoint/2010/main" val="2218976918"/>
              </p:ext>
            </p:extLst>
          </p:nvPr>
        </p:nvGraphicFramePr>
        <p:xfrm>
          <a:off x="681038" y="1255711"/>
          <a:ext cx="8543926" cy="2312436"/>
        </p:xfrm>
        <a:graphic>
          <a:graphicData uri="http://schemas.openxmlformats.org/drawingml/2006/table">
            <a:tbl>
              <a:tblPr firstRow="1" bandRow="1">
                <a:tableStyleId>{5C22544A-7EE6-4342-B048-85BDC9FD1C3A}</a:tableStyleId>
              </a:tblPr>
              <a:tblGrid>
                <a:gridCol w="1813587">
                  <a:extLst>
                    <a:ext uri="{9D8B030D-6E8A-4147-A177-3AD203B41FA5}">
                      <a16:colId xmlns:a16="http://schemas.microsoft.com/office/drawing/2014/main" val="1867607030"/>
                    </a:ext>
                  </a:extLst>
                </a:gridCol>
                <a:gridCol w="6730339">
                  <a:extLst>
                    <a:ext uri="{9D8B030D-6E8A-4147-A177-3AD203B41FA5}">
                      <a16:colId xmlns:a16="http://schemas.microsoft.com/office/drawing/2014/main" val="1440851891"/>
                    </a:ext>
                  </a:extLst>
                </a:gridCol>
              </a:tblGrid>
              <a:tr h="578109">
                <a:tc>
                  <a:txBody>
                    <a:bodyPr/>
                    <a:lstStyle/>
                    <a:p>
                      <a:pPr algn="ctr"/>
                      <a:r>
                        <a:rPr lang="en-US" sz="2000" smtClean="0"/>
                        <a:t>Operator</a:t>
                      </a:r>
                      <a:endParaRPr lang="en-US" sz="2000"/>
                    </a:p>
                  </a:txBody>
                  <a:tcPr anchor="ctr"/>
                </a:tc>
                <a:tc>
                  <a:txBody>
                    <a:bodyPr/>
                    <a:lstStyle/>
                    <a:p>
                      <a:pPr algn="ctr"/>
                      <a:r>
                        <a:rPr lang="en-US" sz="2000" smtClean="0"/>
                        <a:t>Description</a:t>
                      </a:r>
                      <a:endParaRPr lang="en-US" sz="2000"/>
                    </a:p>
                  </a:txBody>
                  <a:tcPr anchor="ctr"/>
                </a:tc>
                <a:extLst>
                  <a:ext uri="{0D108BD9-81ED-4DB2-BD59-A6C34878D82A}">
                    <a16:rowId xmlns:a16="http://schemas.microsoft.com/office/drawing/2014/main" val="1128472944"/>
                  </a:ext>
                </a:extLst>
              </a:tr>
              <a:tr h="578109">
                <a:tc>
                  <a:txBody>
                    <a:bodyPr/>
                    <a:lstStyle/>
                    <a:p>
                      <a:pPr algn="ctr"/>
                      <a:r>
                        <a:rPr lang="en-US" sz="2000" smtClean="0">
                          <a:latin typeface="Consolas" panose="020B0609020204030204" pitchFamily="49" charset="0"/>
                        </a:rPr>
                        <a:t>!</a:t>
                      </a:r>
                      <a:endParaRPr lang="en-US" sz="2000">
                        <a:latin typeface="Consolas" panose="020B0609020204030204" pitchFamily="49" charset="0"/>
                      </a:endParaRPr>
                    </a:p>
                  </a:txBody>
                  <a:tcPr anchor="ctr"/>
                </a:tc>
                <a:tc>
                  <a:txBody>
                    <a:bodyPr/>
                    <a:lstStyle/>
                    <a:p>
                      <a:r>
                        <a:rPr lang="en-US" sz="2000" smtClean="0"/>
                        <a:t>     not</a:t>
                      </a:r>
                      <a:endParaRPr lang="en-US" sz="2000"/>
                    </a:p>
                  </a:txBody>
                  <a:tcPr anchor="ctr"/>
                </a:tc>
                <a:extLst>
                  <a:ext uri="{0D108BD9-81ED-4DB2-BD59-A6C34878D82A}">
                    <a16:rowId xmlns:a16="http://schemas.microsoft.com/office/drawing/2014/main" val="1982789818"/>
                  </a:ext>
                </a:extLst>
              </a:tr>
              <a:tr h="578109">
                <a:tc>
                  <a:txBody>
                    <a:bodyPr/>
                    <a:lstStyle/>
                    <a:p>
                      <a:pPr algn="ctr"/>
                      <a:r>
                        <a:rPr lang="en-US" sz="2000" smtClean="0">
                          <a:latin typeface="Consolas" panose="020B0609020204030204" pitchFamily="49" charset="0"/>
                        </a:rPr>
                        <a:t>&amp;&amp;</a:t>
                      </a:r>
                      <a:endParaRPr lang="en-US" sz="2000">
                        <a:latin typeface="Consolas" panose="020B0609020204030204" pitchFamily="49" charset="0"/>
                      </a:endParaRPr>
                    </a:p>
                  </a:txBody>
                  <a:tcPr anchor="ctr"/>
                </a:tc>
                <a:tc>
                  <a:txBody>
                    <a:bodyPr/>
                    <a:lstStyle/>
                    <a:p>
                      <a:r>
                        <a:rPr lang="en-US" sz="2000" smtClean="0"/>
                        <a:t>     and</a:t>
                      </a:r>
                      <a:endParaRPr lang="en-US" sz="2000"/>
                    </a:p>
                  </a:txBody>
                  <a:tcPr anchor="ctr"/>
                </a:tc>
                <a:extLst>
                  <a:ext uri="{0D108BD9-81ED-4DB2-BD59-A6C34878D82A}">
                    <a16:rowId xmlns:a16="http://schemas.microsoft.com/office/drawing/2014/main" val="210225557"/>
                  </a:ext>
                </a:extLst>
              </a:tr>
              <a:tr h="578109">
                <a:tc>
                  <a:txBody>
                    <a:bodyPr/>
                    <a:lstStyle/>
                    <a:p>
                      <a:pPr algn="ctr"/>
                      <a:r>
                        <a:rPr lang="en-US" sz="2000" smtClean="0">
                          <a:latin typeface="Consolas" panose="020B0609020204030204" pitchFamily="49" charset="0"/>
                        </a:rPr>
                        <a:t>||</a:t>
                      </a:r>
                      <a:endParaRPr lang="en-US" sz="2000">
                        <a:latin typeface="Consolas" panose="020B0609020204030204" pitchFamily="49" charset="0"/>
                      </a:endParaRPr>
                    </a:p>
                  </a:txBody>
                  <a:tcPr anchor="ctr"/>
                </a:tc>
                <a:tc>
                  <a:txBody>
                    <a:bodyPr/>
                    <a:lstStyle/>
                    <a:p>
                      <a:r>
                        <a:rPr lang="en-US" sz="2000" smtClean="0"/>
                        <a:t>     or</a:t>
                      </a:r>
                      <a:endParaRPr lang="en-US" sz="2000"/>
                    </a:p>
                  </a:txBody>
                  <a:tcPr anchor="ctr"/>
                </a:tc>
                <a:extLst>
                  <a:ext uri="{0D108BD9-81ED-4DB2-BD59-A6C34878D82A}">
                    <a16:rowId xmlns:a16="http://schemas.microsoft.com/office/drawing/2014/main" val="2765758442"/>
                  </a:ext>
                </a:extLst>
              </a:tr>
            </a:tbl>
          </a:graphicData>
        </a:graphic>
      </p:graphicFrame>
      <p:sp>
        <p:nvSpPr>
          <p:cNvPr id="4" name="날짜 개체 틀 3"/>
          <p:cNvSpPr>
            <a:spLocks noGrp="1"/>
          </p:cNvSpPr>
          <p:nvPr>
            <p:ph type="dt" sz="half" idx="10"/>
          </p:nvPr>
        </p:nvSpPr>
        <p:spPr/>
        <p:txBody>
          <a:bodyPr/>
          <a:lstStyle/>
          <a:p>
            <a:fld id="{27BBAC75-F237-4491-97B1-B6236A8B403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pic>
        <p:nvPicPr>
          <p:cNvPr id="1026" name="Picture 2" descr="Image result for bool operator table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04" y="3990712"/>
            <a:ext cx="8089399" cy="20522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366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String Relational Operator (p. 188)</a:t>
            </a:r>
            <a:endParaRPr lang="en-US"/>
          </a:p>
        </p:txBody>
      </p:sp>
      <p:sp>
        <p:nvSpPr>
          <p:cNvPr id="3" name="내용 개체 틀 2"/>
          <p:cNvSpPr>
            <a:spLocks noGrp="1"/>
          </p:cNvSpPr>
          <p:nvPr>
            <p:ph idx="1"/>
          </p:nvPr>
        </p:nvSpPr>
        <p:spPr/>
        <p:txBody>
          <a:bodyPr/>
          <a:lstStyle/>
          <a:p>
            <a:r>
              <a:rPr lang="en-US"/>
              <a:t>The relational operators can be applied to variables of </a:t>
            </a:r>
            <a:r>
              <a:rPr lang="en-US" smtClean="0"/>
              <a:t>type(class) string.</a:t>
            </a:r>
          </a:p>
          <a:p>
            <a:r>
              <a:rPr lang="en-US" smtClean="0"/>
              <a:t>Strings are compared </a:t>
            </a:r>
            <a:r>
              <a:rPr lang="en-US"/>
              <a:t>character by character, starting with the first character and </a:t>
            </a:r>
            <a:r>
              <a:rPr lang="en-US" smtClean="0"/>
              <a:t>using the </a:t>
            </a:r>
            <a:r>
              <a:rPr lang="en-US"/>
              <a:t>ASCII collating </a:t>
            </a:r>
            <a:r>
              <a:rPr lang="en-US" smtClean="0"/>
              <a:t>sequence.</a:t>
            </a:r>
          </a:p>
          <a:p>
            <a:r>
              <a:rPr lang="en-US" smtClean="0"/>
              <a:t>The </a:t>
            </a:r>
            <a:r>
              <a:rPr lang="en-US"/>
              <a:t>character-by-character comparison continues </a:t>
            </a:r>
            <a:r>
              <a:rPr lang="en-US" smtClean="0"/>
              <a:t>until either </a:t>
            </a:r>
            <a:r>
              <a:rPr lang="en-US"/>
              <a:t>a mismatch is found or the last characters have been compared and are equal</a:t>
            </a:r>
            <a:r>
              <a:rPr lang="en-US" smtClean="0"/>
              <a:t>.</a:t>
            </a:r>
          </a:p>
          <a:p>
            <a:endParaRPr lang="en-US"/>
          </a:p>
          <a:p>
            <a:r>
              <a:rPr lang="en-US" smtClean="0"/>
              <a:t>Ex 4-2</a:t>
            </a:r>
            <a:endParaRPr lang="en-US"/>
          </a:p>
        </p:txBody>
      </p:sp>
      <p:sp>
        <p:nvSpPr>
          <p:cNvPr id="4" name="날짜 개체 틀 3"/>
          <p:cNvSpPr>
            <a:spLocks noGrp="1"/>
          </p:cNvSpPr>
          <p:nvPr>
            <p:ph type="dt" sz="half" idx="10"/>
          </p:nvPr>
        </p:nvSpPr>
        <p:spPr/>
        <p:txBody>
          <a:bodyPr/>
          <a:lstStyle/>
          <a:p>
            <a:fld id="{0E6ED7BB-FAA0-4A97-9D76-F59480C4298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spTree>
    <p:extLst>
      <p:ext uri="{BB962C8B-B14F-4D97-AF65-F5344CB8AC3E}">
        <p14:creationId xmlns:p14="http://schemas.microsoft.com/office/powerpoint/2010/main" val="1838398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Selection Statements</a:t>
            </a:r>
            <a:endParaRPr lang="en-US"/>
          </a:p>
        </p:txBody>
      </p:sp>
      <p:sp>
        <p:nvSpPr>
          <p:cNvPr id="3" name="내용 개체 틀 2"/>
          <p:cNvSpPr>
            <a:spLocks noGrp="1"/>
          </p:cNvSpPr>
          <p:nvPr>
            <p:ph idx="1"/>
          </p:nvPr>
        </p:nvSpPr>
        <p:spPr/>
        <p:txBody>
          <a:bodyPr/>
          <a:lstStyle/>
          <a:p>
            <a:r>
              <a:rPr lang="en-US" smtClean="0"/>
              <a:t>if( exp ) { }</a:t>
            </a:r>
          </a:p>
          <a:p>
            <a:r>
              <a:rPr lang="en-US" smtClean="0"/>
              <a:t>? :</a:t>
            </a:r>
          </a:p>
          <a:p>
            <a:r>
              <a:rPr lang="en-US" smtClean="0"/>
              <a:t>switch( expr ) </a:t>
            </a:r>
            <a:endParaRPr lang="en-US"/>
          </a:p>
        </p:txBody>
      </p:sp>
      <p:sp>
        <p:nvSpPr>
          <p:cNvPr id="4" name="날짜 개체 틀 3"/>
          <p:cNvSpPr>
            <a:spLocks noGrp="1"/>
          </p:cNvSpPr>
          <p:nvPr>
            <p:ph type="dt" sz="half" idx="10"/>
          </p:nvPr>
        </p:nvSpPr>
        <p:spPr/>
        <p:txBody>
          <a:bodyPr/>
          <a:lstStyle/>
          <a:p>
            <a:fld id="{74373674-8040-4B70-B9FE-75E91843E43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spTree>
    <p:extLst>
      <p:ext uri="{BB962C8B-B14F-4D97-AF65-F5344CB8AC3E}">
        <p14:creationId xmlns:p14="http://schemas.microsoft.com/office/powerpoint/2010/main" val="94943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solidFill>
                  <a:srgbClr val="00B050"/>
                </a:solidFill>
              </a:rPr>
              <a:t>Concept</a:t>
            </a:r>
            <a:endParaRPr lang="en-US">
              <a:solidFill>
                <a:srgbClr val="00B050"/>
              </a:solidFill>
            </a:endParaRPr>
          </a:p>
        </p:txBody>
      </p:sp>
      <p:sp>
        <p:nvSpPr>
          <p:cNvPr id="3" name="날짜 개체 틀 2"/>
          <p:cNvSpPr>
            <a:spLocks noGrp="1"/>
          </p:cNvSpPr>
          <p:nvPr>
            <p:ph type="dt" sz="half" idx="10"/>
          </p:nvPr>
        </p:nvSpPr>
        <p:spPr/>
        <p:txBody>
          <a:bodyPr/>
          <a:lstStyle/>
          <a:p>
            <a:fld id="{79A0849F-2202-45E1-B8A9-3008CB62A883}" type="datetime1">
              <a:rPr lang="ko-KR" altLang="en-US" smtClean="0"/>
              <a:t>2018-06-09</a:t>
            </a:fld>
            <a:endParaRPr lang="en-US"/>
          </a:p>
        </p:txBody>
      </p:sp>
      <p:sp>
        <p:nvSpPr>
          <p:cNvPr id="4" name="바닥글 개체 틀 3"/>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6</a:t>
            </a:fld>
            <a:endParaRPr lang="en-US"/>
          </a:p>
        </p:txBody>
      </p:sp>
      <p:pic>
        <p:nvPicPr>
          <p:cNvPr id="6" name="그림 5"/>
          <p:cNvPicPr>
            <a:picLocks noChangeAspect="1"/>
          </p:cNvPicPr>
          <p:nvPr/>
        </p:nvPicPr>
        <p:blipFill>
          <a:blip r:embed="rId2"/>
          <a:stretch>
            <a:fillRect/>
          </a:stretch>
        </p:blipFill>
        <p:spPr>
          <a:xfrm>
            <a:off x="1272540" y="1278339"/>
            <a:ext cx="3063240" cy="2042160"/>
          </a:xfrm>
          <a:prstGeom prst="rect">
            <a:avLst/>
          </a:prstGeom>
        </p:spPr>
      </p:pic>
      <p:sp>
        <p:nvSpPr>
          <p:cNvPr id="7" name="TextBox 6"/>
          <p:cNvSpPr txBox="1"/>
          <p:nvPr/>
        </p:nvSpPr>
        <p:spPr>
          <a:xfrm>
            <a:off x="2426871" y="3511296"/>
            <a:ext cx="966034" cy="369332"/>
          </a:xfrm>
          <a:prstGeom prst="rect">
            <a:avLst/>
          </a:prstGeom>
          <a:noFill/>
        </p:spPr>
        <p:txBody>
          <a:bodyPr wrap="none" rtlCol="0">
            <a:spAutoFit/>
          </a:bodyPr>
          <a:lstStyle/>
          <a:p>
            <a:r>
              <a:rPr lang="en-US" smtClean="0"/>
              <a:t>STREAM</a:t>
            </a:r>
            <a:endParaRPr lang="en-US"/>
          </a:p>
        </p:txBody>
      </p:sp>
      <p:pic>
        <p:nvPicPr>
          <p:cNvPr id="8" name="그림 7"/>
          <p:cNvPicPr>
            <a:picLocks noChangeAspect="1"/>
          </p:cNvPicPr>
          <p:nvPr/>
        </p:nvPicPr>
        <p:blipFill>
          <a:blip r:embed="rId3"/>
          <a:stretch>
            <a:fillRect/>
          </a:stretch>
        </p:blipFill>
        <p:spPr>
          <a:xfrm>
            <a:off x="5049013" y="1196065"/>
            <a:ext cx="3417320" cy="2124434"/>
          </a:xfrm>
          <a:prstGeom prst="rect">
            <a:avLst/>
          </a:prstGeom>
        </p:spPr>
      </p:pic>
      <p:sp>
        <p:nvSpPr>
          <p:cNvPr id="11" name="TextBox 10"/>
          <p:cNvSpPr txBox="1"/>
          <p:nvPr/>
        </p:nvSpPr>
        <p:spPr>
          <a:xfrm>
            <a:off x="6281869" y="3511296"/>
            <a:ext cx="951607" cy="369332"/>
          </a:xfrm>
          <a:prstGeom prst="rect">
            <a:avLst/>
          </a:prstGeom>
          <a:noFill/>
        </p:spPr>
        <p:txBody>
          <a:bodyPr wrap="none" rtlCol="0">
            <a:spAutoFit/>
          </a:bodyPr>
          <a:lstStyle/>
          <a:p>
            <a:r>
              <a:rPr lang="en-US" smtClean="0"/>
              <a:t>THREAD</a:t>
            </a:r>
            <a:endParaRPr lang="en-US"/>
          </a:p>
        </p:txBody>
      </p:sp>
    </p:spTree>
    <p:extLst>
      <p:ext uri="{BB962C8B-B14F-4D97-AF65-F5344CB8AC3E}">
        <p14:creationId xmlns:p14="http://schemas.microsoft.com/office/powerpoint/2010/main" val="3588072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One Way Selection (p. 197)</a:t>
            </a:r>
            <a:endParaRPr lang="en-US"/>
          </a:p>
        </p:txBody>
      </p:sp>
      <p:sp>
        <p:nvSpPr>
          <p:cNvPr id="3" name="내용 개체 틀 2"/>
          <p:cNvSpPr>
            <a:spLocks noGrp="1"/>
          </p:cNvSpPr>
          <p:nvPr>
            <p:ph idx="1"/>
          </p:nvPr>
        </p:nvSpPr>
        <p:spPr>
          <a:xfrm>
            <a:off x="681038" y="1255270"/>
            <a:ext cx="4765169" cy="3336608"/>
          </a:xfrm>
          <a:ln>
            <a:solidFill>
              <a:schemeClr val="accent1"/>
            </a:solidFill>
          </a:ln>
        </p:spPr>
        <p:txBody>
          <a:bodyPr anchor="ctr">
            <a:normAutofit/>
          </a:bodyPr>
          <a:lstStyle/>
          <a:p>
            <a:pPr marL="171450" lvl="1" indent="0">
              <a:buNone/>
            </a:pPr>
            <a:endParaRPr lang="en-US" smtClean="0">
              <a:latin typeface="Consolas" panose="020B0609020204030204" pitchFamily="49" charset="0"/>
            </a:endParaRPr>
          </a:p>
          <a:p>
            <a:pPr marL="171450" lvl="1" indent="0">
              <a:buNone/>
            </a:pPr>
            <a:r>
              <a:rPr lang="en-US" smtClean="0">
                <a:latin typeface="Consolas" panose="020B0609020204030204" pitchFamily="49" charset="0"/>
              </a:rPr>
              <a:t>if( expression ) {</a:t>
            </a:r>
          </a:p>
          <a:p>
            <a:pPr marL="914400" lvl="2" indent="0">
              <a:buNone/>
            </a:pPr>
            <a:r>
              <a:rPr lang="en-US" sz="2400" smtClean="0">
                <a:latin typeface="Consolas" panose="020B0609020204030204" pitchFamily="49" charset="0"/>
              </a:rPr>
              <a:t>statement</a:t>
            </a:r>
          </a:p>
          <a:p>
            <a:pPr marL="171450" lvl="1" indent="0">
              <a:buNone/>
            </a:pPr>
            <a:r>
              <a:rPr lang="en-US" smtClean="0">
                <a:latin typeface="Consolas" panose="020B0609020204030204" pitchFamily="49" charset="0"/>
              </a:rPr>
              <a:t>} else if( expression ) {</a:t>
            </a:r>
          </a:p>
          <a:p>
            <a:pPr marL="171450" lvl="1" indent="0">
              <a:buNone/>
            </a:pPr>
            <a:r>
              <a:rPr lang="en-US">
                <a:latin typeface="Consolas" panose="020B0609020204030204" pitchFamily="49" charset="0"/>
              </a:rPr>
              <a:t>	</a:t>
            </a:r>
            <a:r>
              <a:rPr lang="en-US" smtClean="0">
                <a:latin typeface="Consolas" panose="020B0609020204030204" pitchFamily="49" charset="0"/>
              </a:rPr>
              <a:t>statement</a:t>
            </a:r>
          </a:p>
          <a:p>
            <a:pPr marL="171450" lvl="1" indent="0">
              <a:buNone/>
            </a:pPr>
            <a:r>
              <a:rPr lang="en-US" smtClean="0">
                <a:latin typeface="Consolas" panose="020B0609020204030204" pitchFamily="49" charset="0"/>
              </a:rPr>
              <a:t>} else {</a:t>
            </a:r>
          </a:p>
          <a:p>
            <a:pPr marL="171450" lvl="1" indent="0">
              <a:buNone/>
            </a:pPr>
            <a:r>
              <a:rPr lang="en-US">
                <a:latin typeface="Consolas" panose="020B0609020204030204" pitchFamily="49" charset="0"/>
              </a:rPr>
              <a:t>	</a:t>
            </a:r>
            <a:r>
              <a:rPr lang="en-US" smtClean="0">
                <a:latin typeface="Consolas" panose="020B0609020204030204" pitchFamily="49" charset="0"/>
              </a:rPr>
              <a:t>statement</a:t>
            </a:r>
          </a:p>
          <a:p>
            <a:pPr marL="171450" lvl="1" indent="0">
              <a:buNone/>
            </a:pPr>
            <a:r>
              <a:rPr lang="en-US" smtClean="0">
                <a:latin typeface="Consolas" panose="020B0609020204030204" pitchFamily="49" charset="0"/>
              </a:rPr>
              <a:t>}</a:t>
            </a:r>
          </a:p>
          <a:p>
            <a:pPr marL="171450" lvl="1" indent="0">
              <a:buNone/>
            </a:pP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4B938312-D000-4BFA-BDD7-257D192702B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60</a:t>
            </a:fld>
            <a:endParaRPr lang="en-US"/>
          </a:p>
        </p:txBody>
      </p:sp>
      <p:pic>
        <p:nvPicPr>
          <p:cNvPr id="7" name="그림 6"/>
          <p:cNvPicPr>
            <a:picLocks noChangeAspect="1"/>
          </p:cNvPicPr>
          <p:nvPr/>
        </p:nvPicPr>
        <p:blipFill>
          <a:blip r:embed="rId2"/>
          <a:stretch>
            <a:fillRect/>
          </a:stretch>
        </p:blipFill>
        <p:spPr>
          <a:xfrm>
            <a:off x="5643563" y="3196020"/>
            <a:ext cx="3581400" cy="2524125"/>
          </a:xfrm>
          <a:prstGeom prst="rect">
            <a:avLst/>
          </a:prstGeom>
          <a:ln>
            <a:solidFill>
              <a:schemeClr val="accent1"/>
            </a:solidFill>
          </a:ln>
        </p:spPr>
      </p:pic>
    </p:spTree>
    <p:extLst>
      <p:ext uri="{BB962C8B-B14F-4D97-AF65-F5344CB8AC3E}">
        <p14:creationId xmlns:p14="http://schemas.microsoft.com/office/powerpoint/2010/main" val="1129509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Conditional Operator ( ? : ) (p. 219)</a:t>
            </a:r>
            <a:endParaRPr lang="en-US"/>
          </a:p>
        </p:txBody>
      </p:sp>
      <p:sp>
        <p:nvSpPr>
          <p:cNvPr id="3" name="내용 개체 틀 2"/>
          <p:cNvSpPr>
            <a:spLocks noGrp="1"/>
          </p:cNvSpPr>
          <p:nvPr>
            <p:ph idx="1"/>
          </p:nvPr>
        </p:nvSpPr>
        <p:spPr>
          <a:ln>
            <a:solidFill>
              <a:schemeClr val="accent1"/>
            </a:solidFill>
          </a:ln>
        </p:spPr>
        <p:txBody>
          <a:bodyPr>
            <a:normAutofit/>
          </a:body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exp1 ? exp2 : exp3 ; </a:t>
            </a: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if( a &gt;= b ) {</a:t>
            </a:r>
          </a:p>
          <a:p>
            <a:pPr marL="171450" lvl="1" indent="0">
              <a:buNone/>
            </a:pPr>
            <a:r>
              <a:rPr lang="en-US" sz="2800" smtClean="0">
                <a:latin typeface="Consolas" panose="020B0609020204030204" pitchFamily="49" charset="0"/>
              </a:rPr>
              <a:t>	max = a ; </a:t>
            </a:r>
          </a:p>
          <a:p>
            <a:pPr marL="171450" lvl="1" indent="0">
              <a:buNone/>
            </a:pPr>
            <a:r>
              <a:rPr lang="en-US" sz="2800" smtClean="0">
                <a:latin typeface="Consolas" panose="020B0609020204030204" pitchFamily="49" charset="0"/>
              </a:rPr>
              <a:t>} else {</a:t>
            </a:r>
          </a:p>
          <a:p>
            <a:pPr marL="171450" lvl="1" indent="0">
              <a:buNone/>
            </a:pPr>
            <a:r>
              <a:rPr lang="en-US" sz="2800" smtClean="0">
                <a:latin typeface="Consolas" panose="020B0609020204030204" pitchFamily="49" charset="0"/>
              </a:rPr>
              <a:t>	max = b ; </a:t>
            </a:r>
          </a:p>
          <a:p>
            <a:pPr marL="171450" lvl="1" indent="0">
              <a:buNone/>
            </a:pPr>
            <a:r>
              <a:rPr lang="en-US" sz="2800" smtClean="0">
                <a:latin typeface="Consolas" panose="020B0609020204030204" pitchFamily="49" charset="0"/>
              </a:rPr>
              <a:t>}</a:t>
            </a: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max = ( a &gt; = b ) ? a : b ;</a:t>
            </a:r>
          </a:p>
          <a:p>
            <a:pPr marL="171450" lvl="1" indent="0">
              <a:buNone/>
            </a:pPr>
            <a:endParaRPr lang="en-US" sz="2800">
              <a:latin typeface="Consolas" panose="020B0609020204030204" pitchFamily="49" charset="0"/>
            </a:endParaRPr>
          </a:p>
        </p:txBody>
      </p:sp>
      <p:sp>
        <p:nvSpPr>
          <p:cNvPr id="4" name="날짜 개체 틀 3"/>
          <p:cNvSpPr>
            <a:spLocks noGrp="1"/>
          </p:cNvSpPr>
          <p:nvPr>
            <p:ph type="dt" sz="half" idx="10"/>
          </p:nvPr>
        </p:nvSpPr>
        <p:spPr/>
        <p:txBody>
          <a:bodyPr/>
          <a:lstStyle/>
          <a:p>
            <a:fld id="{82DA3A06-84A9-4999-84CC-2EBFEA60700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spTree>
    <p:extLst>
      <p:ext uri="{BB962C8B-B14F-4D97-AF65-F5344CB8AC3E}">
        <p14:creationId xmlns:p14="http://schemas.microsoft.com/office/powerpoint/2010/main" val="2618196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switch Structures (p. 223)</a:t>
            </a:r>
          </a:p>
        </p:txBody>
      </p:sp>
      <p:sp>
        <p:nvSpPr>
          <p:cNvPr id="3" name="내용 개체 틀 2"/>
          <p:cNvSpPr>
            <a:spLocks noGrp="1"/>
          </p:cNvSpPr>
          <p:nvPr>
            <p:ph idx="1"/>
          </p:nvPr>
        </p:nvSpPr>
        <p:spPr>
          <a:xfrm>
            <a:off x="681038" y="1255270"/>
            <a:ext cx="4162267" cy="5101081"/>
          </a:xfrm>
          <a:ln>
            <a:solidFill>
              <a:schemeClr val="accent1"/>
            </a:solidFill>
          </a:ln>
        </p:spPr>
        <p:txBody>
          <a:bodyPr>
            <a:normAutofit fontScale="85000" lnSpcReduction="20000"/>
          </a:body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switch( exp ) {</a:t>
            </a:r>
          </a:p>
          <a:p>
            <a:pPr marL="171450" lvl="1" indent="0">
              <a:buNone/>
            </a:pPr>
            <a:r>
              <a:rPr lang="en-US" sz="2800" smtClean="0">
                <a:latin typeface="Consolas" panose="020B0609020204030204" pitchFamily="49" charset="0"/>
              </a:rPr>
              <a:t>	case v1 :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statement1</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case v2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statement2</a:t>
            </a:r>
          </a:p>
          <a:p>
            <a:pPr marL="171450" lvl="1" indent="0">
              <a:buNone/>
            </a:pPr>
            <a:r>
              <a:rPr lang="en-US" sz="2800" smtClean="0">
                <a:latin typeface="Consolas" panose="020B0609020204030204" pitchFamily="49" charset="0"/>
              </a:rPr>
              <a:t>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a:t>
            </a:r>
            <a:endParaRPr lang="en-US" sz="2800">
              <a:latin typeface="Consolas" panose="020B0609020204030204" pitchFamily="49" charset="0"/>
            </a:endParaRPr>
          </a:p>
          <a:p>
            <a:pPr marL="171450" lvl="1" indent="0">
              <a:buNone/>
            </a:pPr>
            <a:r>
              <a:rPr lang="en-US" sz="2800" smtClean="0">
                <a:latin typeface="Consolas" panose="020B0609020204030204" pitchFamily="49" charset="0"/>
              </a:rPr>
              <a:t>	 default:</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	statement</a:t>
            </a:r>
          </a:p>
          <a:p>
            <a:pPr marL="171450" lvl="1" indent="0">
              <a:buNone/>
            </a:pPr>
            <a:r>
              <a:rPr lang="en-US" sz="2800" smtClean="0">
                <a:latin typeface="Consolas" panose="020B0609020204030204" pitchFamily="49" charset="0"/>
              </a:rPr>
              <a:t>}</a:t>
            </a:r>
          </a:p>
          <a:p>
            <a:pPr marL="171450" lvl="1" indent="0">
              <a:buNone/>
            </a:pPr>
            <a:endParaRPr lang="en-US" sz="2800" smtClean="0">
              <a:latin typeface="Consolas" panose="020B0609020204030204" pitchFamily="49" charset="0"/>
            </a:endParaRP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Ex: 4-22</a:t>
            </a:r>
          </a:p>
          <a:p>
            <a:pPr marL="171450" lvl="1" indent="0">
              <a:buNone/>
            </a:pPr>
            <a:endParaRPr lang="en-US" sz="2800" smtClean="0">
              <a:latin typeface="Consolas" panose="020B0609020204030204" pitchFamily="49" charset="0"/>
            </a:endParaRPr>
          </a:p>
        </p:txBody>
      </p:sp>
      <p:sp>
        <p:nvSpPr>
          <p:cNvPr id="4" name="날짜 개체 틀 3"/>
          <p:cNvSpPr>
            <a:spLocks noGrp="1"/>
          </p:cNvSpPr>
          <p:nvPr>
            <p:ph type="dt" sz="half" idx="10"/>
          </p:nvPr>
        </p:nvSpPr>
        <p:spPr/>
        <p:txBody>
          <a:bodyPr/>
          <a:lstStyle/>
          <a:p>
            <a:fld id="{1AA2625C-FD34-49A5-9FC7-A2C03225014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pic>
        <p:nvPicPr>
          <p:cNvPr id="7" name="그림 6"/>
          <p:cNvPicPr>
            <a:picLocks noChangeAspect="1"/>
          </p:cNvPicPr>
          <p:nvPr/>
        </p:nvPicPr>
        <p:blipFill>
          <a:blip r:embed="rId2"/>
          <a:stretch>
            <a:fillRect/>
          </a:stretch>
        </p:blipFill>
        <p:spPr>
          <a:xfrm>
            <a:off x="5293963" y="1479854"/>
            <a:ext cx="4090026" cy="4559206"/>
          </a:xfrm>
          <a:prstGeom prst="rect">
            <a:avLst/>
          </a:prstGeom>
          <a:ln>
            <a:solidFill>
              <a:schemeClr val="accent1"/>
            </a:solidFill>
          </a:ln>
        </p:spPr>
      </p:pic>
    </p:spTree>
    <p:extLst>
      <p:ext uri="{BB962C8B-B14F-4D97-AF65-F5344CB8AC3E}">
        <p14:creationId xmlns:p14="http://schemas.microsoft.com/office/powerpoint/2010/main" val="566540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assert function (p. 231)</a:t>
            </a:r>
            <a:endParaRPr lang="en-US"/>
          </a:p>
        </p:txBody>
      </p:sp>
      <p:sp>
        <p:nvSpPr>
          <p:cNvPr id="3" name="내용 개체 틀 2"/>
          <p:cNvSpPr>
            <a:spLocks noGrp="1"/>
          </p:cNvSpPr>
          <p:nvPr>
            <p:ph idx="1"/>
          </p:nvPr>
        </p:nvSpPr>
        <p:spPr/>
        <p:txBody>
          <a:bodyPr>
            <a:normAutofit fontScale="85000" lnSpcReduction="20000"/>
          </a:bodyPr>
          <a:lstStyle/>
          <a:p>
            <a:r>
              <a:rPr lang="en-US"/>
              <a:t>C++ includes a predefined function, assert, that</a:t>
            </a:r>
            <a:br>
              <a:rPr lang="en-US"/>
            </a:br>
            <a:r>
              <a:rPr lang="en-US"/>
              <a:t>is useful in stopping program execution when certain elusive errors occur</a:t>
            </a:r>
            <a:r>
              <a:rPr lang="en-US" smtClean="0"/>
              <a:t>.</a:t>
            </a:r>
          </a:p>
          <a:p>
            <a:r>
              <a:rPr lang="en-US" smtClean="0"/>
              <a:t>Syntax</a:t>
            </a:r>
          </a:p>
          <a:p>
            <a:pPr lvl="1"/>
            <a:r>
              <a:rPr lang="en-US">
                <a:solidFill>
                  <a:srgbClr val="0070C0"/>
                </a:solidFill>
                <a:latin typeface="Consolas" panose="020B0609020204030204" pitchFamily="49" charset="0"/>
              </a:rPr>
              <a:t>#include &lt;cassert</a:t>
            </a:r>
            <a:r>
              <a:rPr lang="en-US" smtClean="0">
                <a:solidFill>
                  <a:srgbClr val="0070C0"/>
                </a:solidFill>
                <a:latin typeface="Consolas" panose="020B0609020204030204" pitchFamily="49" charset="0"/>
              </a:rPr>
              <a:t>&gt;</a:t>
            </a:r>
          </a:p>
          <a:p>
            <a:pPr lvl="1"/>
            <a:r>
              <a:rPr lang="en-US" smtClean="0">
                <a:solidFill>
                  <a:srgbClr val="0070C0"/>
                </a:solidFill>
                <a:latin typeface="Consolas" panose="020B0609020204030204" pitchFamily="49" charset="0"/>
              </a:rPr>
              <a:t>assert</a:t>
            </a:r>
            <a:r>
              <a:rPr lang="en-US">
                <a:solidFill>
                  <a:srgbClr val="0070C0"/>
                </a:solidFill>
                <a:latin typeface="Consolas" panose="020B0609020204030204" pitchFamily="49" charset="0"/>
              </a:rPr>
              <a:t>( exp ) </a:t>
            </a:r>
            <a:r>
              <a:rPr lang="en-US" smtClean="0">
                <a:solidFill>
                  <a:srgbClr val="0070C0"/>
                </a:solidFill>
                <a:latin typeface="Consolas" panose="020B0609020204030204" pitchFamily="49" charset="0"/>
              </a:rPr>
              <a:t>;</a:t>
            </a:r>
            <a:endParaRPr lang="en-US">
              <a:solidFill>
                <a:srgbClr val="0070C0"/>
              </a:solidFill>
              <a:latin typeface="Consolas" panose="020B0609020204030204" pitchFamily="49" charset="0"/>
            </a:endParaRPr>
          </a:p>
          <a:p>
            <a:r>
              <a:rPr lang="en-US" smtClean="0"/>
              <a:t>If </a:t>
            </a:r>
            <a:r>
              <a:rPr lang="en-US"/>
              <a:t>expression evaluates to true, the </a:t>
            </a:r>
            <a:r>
              <a:rPr lang="en-US" smtClean="0"/>
              <a:t>next statement </a:t>
            </a:r>
            <a:r>
              <a:rPr lang="en-US"/>
              <a:t>executes. If expression evaluates to false, the program terminates and </a:t>
            </a:r>
            <a:r>
              <a:rPr lang="en-US" smtClean="0"/>
              <a:t>indicates where </a:t>
            </a:r>
            <a:r>
              <a:rPr lang="en-US"/>
              <a:t>in the program the </a:t>
            </a:r>
            <a:r>
              <a:rPr lang="en-US" smtClean="0"/>
              <a:t>error </a:t>
            </a:r>
            <a:r>
              <a:rPr lang="en-US"/>
              <a:t>occurred</a:t>
            </a:r>
            <a:r>
              <a:rPr lang="en-US" smtClean="0"/>
              <a:t>.</a:t>
            </a:r>
          </a:p>
          <a:p>
            <a:r>
              <a:rPr lang="en-US"/>
              <a:t>Ex</a:t>
            </a:r>
          </a:p>
          <a:p>
            <a:pPr lvl="1"/>
            <a:r>
              <a:rPr lang="en-US">
                <a:solidFill>
                  <a:srgbClr val="0070C0"/>
                </a:solidFill>
                <a:latin typeface="Consolas" panose="020B0609020204030204" pitchFamily="49" charset="0"/>
              </a:rPr>
              <a:t>assert( 1/0 ) ;</a:t>
            </a:r>
            <a:endParaRPr lang="en-US"/>
          </a:p>
          <a:p>
            <a:r>
              <a:rPr lang="en-US" smtClean="0"/>
              <a:t>You </a:t>
            </a:r>
            <a:r>
              <a:rPr lang="en-US"/>
              <a:t>can disable </a:t>
            </a:r>
            <a:r>
              <a:rPr lang="en-US" smtClean="0"/>
              <a:t>assert statements </a:t>
            </a:r>
            <a:r>
              <a:rPr lang="en-US"/>
              <a:t>by using the following preprocessor directive</a:t>
            </a:r>
            <a:r>
              <a:rPr lang="en-US" smtClean="0"/>
              <a:t>:</a:t>
            </a:r>
          </a:p>
          <a:p>
            <a:pPr lvl="1"/>
            <a:r>
              <a:rPr lang="en-US">
                <a:solidFill>
                  <a:srgbClr val="0070C0"/>
                </a:solidFill>
                <a:latin typeface="Consolas" panose="020B0609020204030204" pitchFamily="49" charset="0"/>
              </a:rPr>
              <a:t>#define NDEBUG </a:t>
            </a:r>
            <a:endParaRPr lang="en-US" smtClean="0">
              <a:solidFill>
                <a:srgbClr val="0070C0"/>
              </a:solidFill>
              <a:latin typeface="Consolas" panose="020B0609020204030204" pitchFamily="49" charset="0"/>
            </a:endParaRPr>
          </a:p>
          <a:p>
            <a:pPr lvl="1"/>
            <a:r>
              <a:rPr lang="en-US" smtClean="0">
                <a:solidFill>
                  <a:srgbClr val="0070C0"/>
                </a:solidFill>
                <a:latin typeface="Consolas" panose="020B0609020204030204" pitchFamily="49" charset="0"/>
              </a:rPr>
              <a:t>#</a:t>
            </a:r>
            <a:r>
              <a:rPr lang="en-US">
                <a:solidFill>
                  <a:srgbClr val="0070C0"/>
                </a:solidFill>
                <a:latin typeface="Consolas" panose="020B0609020204030204" pitchFamily="49" charset="0"/>
              </a:rPr>
              <a:t>include &lt;cassert</a:t>
            </a:r>
            <a:r>
              <a:rPr lang="en-US" smtClean="0">
                <a:solidFill>
                  <a:srgbClr val="0070C0"/>
                </a:solidFill>
                <a:latin typeface="Consolas" panose="020B0609020204030204" pitchFamily="49" charset="0"/>
              </a:rPr>
              <a:t>&gt;</a:t>
            </a:r>
          </a:p>
          <a:p>
            <a:endParaRPr lang="en-US"/>
          </a:p>
        </p:txBody>
      </p:sp>
      <p:sp>
        <p:nvSpPr>
          <p:cNvPr id="4" name="날짜 개체 틀 3"/>
          <p:cNvSpPr>
            <a:spLocks noGrp="1"/>
          </p:cNvSpPr>
          <p:nvPr>
            <p:ph type="dt" sz="half" idx="10"/>
          </p:nvPr>
        </p:nvSpPr>
        <p:spPr/>
        <p:txBody>
          <a:bodyPr/>
          <a:lstStyle/>
          <a:p>
            <a:fld id="{7B6BD9A3-43DF-4D2E-B3FF-5AFFD9066BB2}"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63</a:t>
            </a:fld>
            <a:endParaRPr lang="en-US"/>
          </a:p>
        </p:txBody>
      </p:sp>
    </p:spTree>
    <p:extLst>
      <p:ext uri="{BB962C8B-B14F-4D97-AF65-F5344CB8AC3E}">
        <p14:creationId xmlns:p14="http://schemas.microsoft.com/office/powerpoint/2010/main" val="2516227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1"/>
            <a:ext cx="8543925" cy="1550696"/>
          </a:xfrm>
        </p:spPr>
        <p:txBody>
          <a:bodyPr anchor="ctr"/>
          <a:lstStyle/>
          <a:p>
            <a:pPr algn="ctr"/>
            <a:r>
              <a:rPr lang="en-US" smtClean="0"/>
              <a:t>CHAPTER 5</a:t>
            </a:r>
            <a:endParaRPr lang="en-US"/>
          </a:p>
        </p:txBody>
      </p:sp>
      <p:sp>
        <p:nvSpPr>
          <p:cNvPr id="3" name="텍스트 개체 틀 2"/>
          <p:cNvSpPr>
            <a:spLocks noGrp="1"/>
          </p:cNvSpPr>
          <p:nvPr>
            <p:ph type="body" idx="1"/>
          </p:nvPr>
        </p:nvSpPr>
        <p:spPr>
          <a:xfrm>
            <a:off x="675879" y="3693538"/>
            <a:ext cx="8543925" cy="1500187"/>
          </a:xfrm>
        </p:spPr>
        <p:txBody>
          <a:bodyPr anchor="ctr"/>
          <a:lstStyle/>
          <a:p>
            <a:pPr algn="ctr"/>
            <a:r>
              <a:rPr lang="en-US" smtClean="0"/>
              <a:t>CONTROL STRUCTURES II</a:t>
            </a:r>
          </a:p>
          <a:p>
            <a:pPr algn="ctr"/>
            <a:r>
              <a:rPr lang="en-US" smtClean="0"/>
              <a:t>(REPITITION)</a:t>
            </a:r>
            <a:endParaRPr lang="en-US"/>
          </a:p>
        </p:txBody>
      </p:sp>
      <p:sp>
        <p:nvSpPr>
          <p:cNvPr id="4" name="날짜 개체 틀 3"/>
          <p:cNvSpPr>
            <a:spLocks noGrp="1"/>
          </p:cNvSpPr>
          <p:nvPr>
            <p:ph type="dt" sz="half" idx="10"/>
          </p:nvPr>
        </p:nvSpPr>
        <p:spPr/>
        <p:txBody>
          <a:bodyPr/>
          <a:lstStyle/>
          <a:p>
            <a:fld id="{C157BD07-47CB-4683-95BF-2B16D9AC3A0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Tree>
    <p:extLst>
      <p:ext uri="{BB962C8B-B14F-4D97-AF65-F5344CB8AC3E}">
        <p14:creationId xmlns:p14="http://schemas.microsoft.com/office/powerpoint/2010/main" val="3905203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Repitition Statements</a:t>
            </a:r>
            <a:endParaRPr lang="en-US"/>
          </a:p>
        </p:txBody>
      </p:sp>
      <p:sp>
        <p:nvSpPr>
          <p:cNvPr id="3" name="내용 개체 틀 2"/>
          <p:cNvSpPr>
            <a:spLocks noGrp="1"/>
          </p:cNvSpPr>
          <p:nvPr>
            <p:ph idx="1"/>
          </p:nvPr>
        </p:nvSpPr>
        <p:spPr/>
        <p:txBody>
          <a:bodyPr/>
          <a:lstStyle/>
          <a:p>
            <a:r>
              <a:rPr lang="en-US" smtClean="0">
                <a:latin typeface="Consolas" panose="020B0609020204030204" pitchFamily="49" charset="0"/>
              </a:rPr>
              <a:t>for( ; ; )</a:t>
            </a:r>
          </a:p>
          <a:p>
            <a:r>
              <a:rPr lang="en-US" smtClean="0">
                <a:latin typeface="Consolas" panose="020B0609020204030204" pitchFamily="49" charset="0"/>
              </a:rPr>
              <a:t>while( exp )</a:t>
            </a:r>
          </a:p>
          <a:p>
            <a:r>
              <a:rPr lang="en-US" smtClean="0">
                <a:latin typeface="Consolas" panose="020B0609020204030204" pitchFamily="49" charset="0"/>
              </a:rPr>
              <a:t>do {  } while( exp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E8A1441A-5DF6-454C-9745-DE084867056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Tree>
    <p:extLst>
      <p:ext uri="{BB962C8B-B14F-4D97-AF65-F5344CB8AC3E}">
        <p14:creationId xmlns:p14="http://schemas.microsoft.com/office/powerpoint/2010/main" val="2827044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Repitition Synonyms</a:t>
            </a:r>
            <a:endParaRPr lang="en-US"/>
          </a:p>
        </p:txBody>
      </p:sp>
      <p:sp>
        <p:nvSpPr>
          <p:cNvPr id="3" name="내용 개체 틀 2"/>
          <p:cNvSpPr>
            <a:spLocks noGrp="1"/>
          </p:cNvSpPr>
          <p:nvPr>
            <p:ph idx="1"/>
          </p:nvPr>
        </p:nvSpPr>
        <p:spPr/>
        <p:txBody>
          <a:bodyPr/>
          <a:lstStyle/>
          <a:p>
            <a:r>
              <a:rPr lang="en-US" smtClean="0"/>
              <a:t>Repitition</a:t>
            </a:r>
          </a:p>
          <a:p>
            <a:pPr lvl="1"/>
            <a:r>
              <a:rPr lang="en-US" smtClean="0"/>
              <a:t>= Loop</a:t>
            </a:r>
          </a:p>
          <a:p>
            <a:pPr lvl="1"/>
            <a:r>
              <a:rPr lang="en-US" smtClean="0"/>
              <a:t>= Iteration</a:t>
            </a:r>
          </a:p>
          <a:p>
            <a:pPr lvl="1"/>
            <a:r>
              <a:rPr lang="en-US" smtClean="0"/>
              <a:t>= Iterator</a:t>
            </a:r>
          </a:p>
          <a:p>
            <a:pPr lvl="1"/>
            <a:r>
              <a:rPr lang="en-US" smtClean="0"/>
              <a:t>~= Cursor</a:t>
            </a:r>
            <a:endParaRPr lang="en-US"/>
          </a:p>
        </p:txBody>
      </p:sp>
      <p:sp>
        <p:nvSpPr>
          <p:cNvPr id="4" name="날짜 개체 틀 3"/>
          <p:cNvSpPr>
            <a:spLocks noGrp="1"/>
          </p:cNvSpPr>
          <p:nvPr>
            <p:ph type="dt" sz="half" idx="10"/>
          </p:nvPr>
        </p:nvSpPr>
        <p:spPr/>
        <p:txBody>
          <a:bodyPr/>
          <a:lstStyle/>
          <a:p>
            <a:fld id="{F6143F2A-7D31-4B98-8155-37C02A6F976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Tree>
    <p:extLst>
      <p:ext uri="{BB962C8B-B14F-4D97-AF65-F5344CB8AC3E}">
        <p14:creationId xmlns:p14="http://schemas.microsoft.com/office/powerpoint/2010/main" val="2501733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a:t>while </a:t>
            </a:r>
            <a:r>
              <a:rPr lang="en-US" sz="3600" smtClean="0"/>
              <a:t>Loop (</a:t>
            </a:r>
            <a:r>
              <a:rPr lang="en-US" sz="3600"/>
              <a:t>p. 261)</a:t>
            </a:r>
          </a:p>
        </p:txBody>
      </p:sp>
      <p:sp>
        <p:nvSpPr>
          <p:cNvPr id="3" name="내용 개체 틀 2"/>
          <p:cNvSpPr>
            <a:spLocks noGrp="1"/>
          </p:cNvSpPr>
          <p:nvPr>
            <p:ph idx="1"/>
          </p:nvPr>
        </p:nvSpPr>
        <p:spPr>
          <a:xfrm>
            <a:off x="681037" y="1255270"/>
            <a:ext cx="5639375" cy="3598084"/>
          </a:xfrm>
          <a:ln>
            <a:solidFill>
              <a:schemeClr val="accent1"/>
            </a:solidFill>
          </a:ln>
        </p:spPr>
        <p:txBody>
          <a:bodyPr>
            <a:normAutofit/>
          </a:body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while( exp ) {</a:t>
            </a:r>
          </a:p>
          <a:p>
            <a:pPr marL="171450" lvl="1" indent="0">
              <a:buNone/>
            </a:pPr>
            <a:r>
              <a:rPr lang="en-US" sz="2800" smtClean="0">
                <a:latin typeface="Consolas" panose="020B0609020204030204" pitchFamily="49" charset="0"/>
              </a:rPr>
              <a:t>  statement</a:t>
            </a:r>
          </a:p>
          <a:p>
            <a:pPr marL="171450" lvl="1" indent="0">
              <a:buNone/>
            </a:pPr>
            <a:r>
              <a:rPr lang="en-US" sz="2800" smtClean="0">
                <a:latin typeface="Consolas" panose="020B0609020204030204" pitchFamily="49" charset="0"/>
              </a:rPr>
              <a:t>}</a:t>
            </a: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Ex: 5-1</a:t>
            </a:r>
          </a:p>
          <a:p>
            <a:pPr marL="171450" lvl="1" indent="0">
              <a:buNone/>
            </a:pPr>
            <a:r>
              <a:rPr lang="en-US" sz="2800" smtClean="0">
                <a:latin typeface="Consolas" panose="020B0609020204030204" pitchFamily="49" charset="0"/>
              </a:rPr>
              <a:t>Ex: 5-6 Number Guessing</a:t>
            </a:r>
          </a:p>
          <a:p>
            <a:pPr marL="171450" lvl="1" indent="0">
              <a:buNone/>
            </a:pPr>
            <a:endParaRPr lang="en-US" sz="2800" smtClean="0">
              <a:latin typeface="Consolas" panose="020B0609020204030204" pitchFamily="49" charset="0"/>
            </a:endParaRPr>
          </a:p>
        </p:txBody>
      </p:sp>
      <p:sp>
        <p:nvSpPr>
          <p:cNvPr id="4" name="날짜 개체 틀 3"/>
          <p:cNvSpPr>
            <a:spLocks noGrp="1"/>
          </p:cNvSpPr>
          <p:nvPr>
            <p:ph type="dt" sz="half" idx="10"/>
          </p:nvPr>
        </p:nvSpPr>
        <p:spPr/>
        <p:txBody>
          <a:bodyPr/>
          <a:lstStyle/>
          <a:p>
            <a:fld id="{53472232-CEC2-493E-9CE8-1C6341A4845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pic>
        <p:nvPicPr>
          <p:cNvPr id="8" name="그림 7"/>
          <p:cNvPicPr>
            <a:picLocks noChangeAspect="1"/>
          </p:cNvPicPr>
          <p:nvPr/>
        </p:nvPicPr>
        <p:blipFill>
          <a:blip r:embed="rId2"/>
          <a:stretch>
            <a:fillRect/>
          </a:stretch>
        </p:blipFill>
        <p:spPr>
          <a:xfrm>
            <a:off x="5611559" y="1433282"/>
            <a:ext cx="3884709" cy="2448241"/>
          </a:xfrm>
          <a:prstGeom prst="rect">
            <a:avLst/>
          </a:prstGeom>
          <a:ln>
            <a:solidFill>
              <a:schemeClr val="accent1"/>
            </a:solidFill>
          </a:ln>
        </p:spPr>
      </p:pic>
    </p:spTree>
    <p:extLst>
      <p:ext uri="{BB962C8B-B14F-4D97-AF65-F5344CB8AC3E}">
        <p14:creationId xmlns:p14="http://schemas.microsoft.com/office/powerpoint/2010/main" val="2179360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EOF-Controlled while loop (p. 277)</a:t>
            </a:r>
            <a:endParaRPr lang="en-US"/>
          </a:p>
        </p:txBody>
      </p:sp>
      <p:sp>
        <p:nvSpPr>
          <p:cNvPr id="3" name="내용 개체 틀 2"/>
          <p:cNvSpPr>
            <a:spLocks noGrp="1"/>
          </p:cNvSpPr>
          <p:nvPr>
            <p:ph idx="1"/>
          </p:nvPr>
        </p:nvSpPr>
        <p:spPr/>
        <p:txBody>
          <a:bodyPr/>
          <a:lstStyle/>
          <a:p>
            <a:r>
              <a:rPr lang="en-US" smtClean="0"/>
              <a:t>EOF : End-Of-File</a:t>
            </a:r>
          </a:p>
          <a:p>
            <a:endParaRPr lang="en-US"/>
          </a:p>
          <a:p>
            <a:r>
              <a:rPr lang="en-US" smtClean="0"/>
              <a:t>Ex:</a:t>
            </a:r>
          </a:p>
          <a:p>
            <a:pPr lvl="1"/>
            <a:endParaRPr lang="en-US" smtClean="0"/>
          </a:p>
          <a:p>
            <a:pPr marL="457200" lvl="1" indent="0">
              <a:buNone/>
            </a:pPr>
            <a:r>
              <a:rPr lang="en-US" smtClean="0">
                <a:solidFill>
                  <a:srgbClr val="0070C0"/>
                </a:solidFill>
                <a:latin typeface="Consolas" panose="020B0609020204030204" pitchFamily="49" charset="0"/>
              </a:rPr>
              <a:t>ifstream is ;</a:t>
            </a:r>
          </a:p>
          <a:p>
            <a:pPr marL="457200" lvl="1" indent="0">
              <a:buNone/>
            </a:pPr>
            <a:r>
              <a:rPr lang="en-US" smtClean="0">
                <a:solidFill>
                  <a:srgbClr val="0070C0"/>
                </a:solidFill>
                <a:latin typeface="Consolas" panose="020B0609020204030204" pitchFamily="49" charset="0"/>
              </a:rPr>
              <a:t>is.get(ch</a:t>
            </a:r>
            <a:r>
              <a:rPr lang="en-US">
                <a:solidFill>
                  <a:srgbClr val="0070C0"/>
                </a:solidFill>
                <a:latin typeface="Consolas" panose="020B0609020204030204" pitchFamily="49" charset="0"/>
              </a:rPr>
              <a:t>);</a:t>
            </a:r>
          </a:p>
          <a:p>
            <a:pPr marL="457200" lvl="1" indent="0">
              <a:buNone/>
            </a:pPr>
            <a:r>
              <a:rPr lang="en-US" smtClean="0">
                <a:solidFill>
                  <a:srgbClr val="0070C0"/>
                </a:solidFill>
                <a:latin typeface="Consolas" panose="020B0609020204030204" pitchFamily="49" charset="0"/>
              </a:rPr>
              <a:t>while( ! is.eof() )</a:t>
            </a:r>
            <a:endParaRPr lang="en-US">
              <a:solidFill>
                <a:srgbClr val="0070C0"/>
              </a:solidFill>
              <a:latin typeface="Consolas" panose="020B0609020204030204" pitchFamily="49" charset="0"/>
            </a:endParaRPr>
          </a:p>
          <a:p>
            <a:pPr marL="457200" lvl="1" indent="0">
              <a:buNone/>
            </a:pPr>
            <a:r>
              <a:rPr lang="en-US">
                <a:solidFill>
                  <a:srgbClr val="0070C0"/>
                </a:solidFill>
                <a:latin typeface="Consolas" panose="020B0609020204030204" pitchFamily="49" charset="0"/>
              </a:rPr>
              <a:t>{</a:t>
            </a:r>
          </a:p>
          <a:p>
            <a:pPr marL="457200" lvl="1" indent="0">
              <a:buNone/>
            </a:pPr>
            <a:r>
              <a:rPr lang="en-US" smtClean="0">
                <a:solidFill>
                  <a:srgbClr val="0070C0"/>
                </a:solidFill>
                <a:latin typeface="Consolas" panose="020B0609020204030204" pitchFamily="49" charset="0"/>
              </a:rPr>
              <a:t>    cout </a:t>
            </a:r>
            <a:r>
              <a:rPr lang="en-US">
                <a:solidFill>
                  <a:srgbClr val="0070C0"/>
                </a:solidFill>
                <a:latin typeface="Consolas" panose="020B0609020204030204" pitchFamily="49" charset="0"/>
              </a:rPr>
              <a:t>&lt;&lt; ch;</a:t>
            </a:r>
          </a:p>
          <a:p>
            <a:pPr marL="457200" lvl="1" indent="0">
              <a:buNone/>
            </a:pPr>
            <a:r>
              <a:rPr lang="en-US" smtClean="0">
                <a:solidFill>
                  <a:srgbClr val="0070C0"/>
                </a:solidFill>
                <a:latin typeface="Consolas" panose="020B0609020204030204" pitchFamily="49" charset="0"/>
              </a:rPr>
              <a:t>    is.get(ch</a:t>
            </a:r>
            <a:r>
              <a:rPr lang="en-US">
                <a:solidFill>
                  <a:srgbClr val="0070C0"/>
                </a:solidFill>
                <a:latin typeface="Consolas" panose="020B0609020204030204" pitchFamily="49" charset="0"/>
              </a:rPr>
              <a:t>);</a:t>
            </a:r>
          </a:p>
          <a:p>
            <a:pPr marL="457200" lvl="1" indent="0">
              <a:buNone/>
            </a:pPr>
            <a:r>
              <a:rPr lang="en-US">
                <a:solidFill>
                  <a:srgbClr val="0070C0"/>
                </a:solidFill>
                <a:latin typeface="Consolas" panose="020B0609020204030204" pitchFamily="49" charset="0"/>
              </a:rPr>
              <a:t>}</a:t>
            </a:r>
          </a:p>
        </p:txBody>
      </p:sp>
      <p:sp>
        <p:nvSpPr>
          <p:cNvPr id="4" name="날짜 개체 틀 3"/>
          <p:cNvSpPr>
            <a:spLocks noGrp="1"/>
          </p:cNvSpPr>
          <p:nvPr>
            <p:ph type="dt" sz="half" idx="10"/>
          </p:nvPr>
        </p:nvSpPr>
        <p:spPr/>
        <p:txBody>
          <a:bodyPr/>
          <a:lstStyle/>
          <a:p>
            <a:fld id="{D9971475-23CD-4936-9931-F24AA6CA3FA4}"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Tree>
    <p:extLst>
      <p:ext uri="{BB962C8B-B14F-4D97-AF65-F5344CB8AC3E}">
        <p14:creationId xmlns:p14="http://schemas.microsoft.com/office/powerpoint/2010/main" val="3074721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ko-KR" altLang="en-US" smtClean="0"/>
              <a:t>실습</a:t>
            </a:r>
            <a:r>
              <a:rPr lang="en-US" smtClean="0"/>
              <a:t>: Fibonacci Number  (p. 283)</a:t>
            </a:r>
            <a:endParaRPr lang="en-US"/>
          </a:p>
        </p:txBody>
      </p:sp>
      <p:sp>
        <p:nvSpPr>
          <p:cNvPr id="3" name="내용 개체 틀 2"/>
          <p:cNvSpPr>
            <a:spLocks noGrp="1"/>
          </p:cNvSpPr>
          <p:nvPr>
            <p:ph idx="1"/>
          </p:nvPr>
        </p:nvSpPr>
        <p:spPr/>
        <p:txBody>
          <a:bodyPr/>
          <a:lstStyle/>
          <a:p>
            <a:r>
              <a:rPr lang="en-US" smtClean="0"/>
              <a:t>Fibonacci Sequence</a:t>
            </a:r>
          </a:p>
          <a:p>
            <a:pPr lvl="1"/>
            <a:r>
              <a:rPr lang="en-US">
                <a:latin typeface="Consolas" panose="020B0609020204030204" pitchFamily="49" charset="0"/>
              </a:rPr>
              <a:t>1, 1, 2, 3, 5, 8, 13, 21, 34, ....</a:t>
            </a:r>
            <a:endParaRPr lang="en-US" smtClean="0"/>
          </a:p>
          <a:p>
            <a:pPr lvl="1"/>
            <a:r>
              <a:rPr lang="en-US" sz="2800" i="1" smtClean="0"/>
              <a:t>a</a:t>
            </a:r>
            <a:r>
              <a:rPr lang="en-US" sz="1600" i="1" smtClean="0"/>
              <a:t>n</a:t>
            </a:r>
            <a:r>
              <a:rPr lang="en-US" sz="2800" i="1" smtClean="0"/>
              <a:t> = a</a:t>
            </a:r>
            <a:r>
              <a:rPr lang="en-US" sz="1600" i="1" smtClean="0"/>
              <a:t>n-1</a:t>
            </a:r>
            <a:r>
              <a:rPr lang="en-US" sz="2800" i="1" smtClean="0"/>
              <a:t> + a</a:t>
            </a:r>
            <a:r>
              <a:rPr lang="en-US" sz="1800" i="1" smtClean="0"/>
              <a:t>n-2</a:t>
            </a:r>
            <a:endParaRPr lang="en-US" i="1"/>
          </a:p>
          <a:p>
            <a:r>
              <a:rPr lang="en-US" smtClean="0"/>
              <a:t>Find </a:t>
            </a:r>
            <a:r>
              <a:rPr lang="en-US" i="1" smtClean="0"/>
              <a:t>n</a:t>
            </a:r>
            <a:r>
              <a:rPr lang="en-US" smtClean="0"/>
              <a:t>th Fibonacci Number</a:t>
            </a:r>
          </a:p>
          <a:p>
            <a:r>
              <a:rPr lang="ko-KR" altLang="en-US" smtClean="0"/>
              <a:t>정수형 수치연산을 이용하여 피보나치수의 최대값 구하기</a:t>
            </a:r>
            <a:endParaRPr lang="en-US" altLang="ko-KR" smtClean="0"/>
          </a:p>
          <a:p>
            <a:r>
              <a:rPr lang="ko-KR" altLang="en-US" smtClean="0"/>
              <a:t>실수형 해석해를 이용하여 피보나치수의 최대값 구하기 </a:t>
            </a:r>
            <a:endParaRPr lang="en-US"/>
          </a:p>
        </p:txBody>
      </p:sp>
      <p:sp>
        <p:nvSpPr>
          <p:cNvPr id="4" name="날짜 개체 틀 3"/>
          <p:cNvSpPr>
            <a:spLocks noGrp="1"/>
          </p:cNvSpPr>
          <p:nvPr>
            <p:ph type="dt" sz="half" idx="10"/>
          </p:nvPr>
        </p:nvSpPr>
        <p:spPr/>
        <p:txBody>
          <a:bodyPr/>
          <a:lstStyle/>
          <a:p>
            <a:fld id="{B61F9855-DDF1-42A1-BC09-C8BC532F12A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Tree>
    <p:extLst>
      <p:ext uri="{BB962C8B-B14F-4D97-AF65-F5344CB8AC3E}">
        <p14:creationId xmlns:p14="http://schemas.microsoft.com/office/powerpoint/2010/main" val="151042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harpshopping.com/web/product/big/swellmarket_63.jpg">
            <a:hlinkClick r:id="rId2"/>
          </p:cNvPr>
          <p:cNvPicPr>
            <a:picLocks noChangeAspect="1" noChangeArrowheads="1"/>
          </p:cNvPicPr>
          <p:nvPr/>
        </p:nvPicPr>
        <p:blipFill>
          <a:blip r:embed="rId3" cstate="print"/>
          <a:srcRect/>
          <a:stretch>
            <a:fillRect/>
          </a:stretch>
        </p:blipFill>
        <p:spPr bwMode="auto">
          <a:xfrm>
            <a:off x="3715607" y="2726157"/>
            <a:ext cx="1991579" cy="1991580"/>
          </a:xfrm>
          <a:prstGeom prst="rect">
            <a:avLst/>
          </a:prstGeom>
          <a:noFill/>
        </p:spPr>
      </p:pic>
      <p:sp>
        <p:nvSpPr>
          <p:cNvPr id="2" name="제목 1"/>
          <p:cNvSpPr>
            <a:spLocks noGrp="1"/>
          </p:cNvSpPr>
          <p:nvPr>
            <p:ph type="title"/>
          </p:nvPr>
        </p:nvSpPr>
        <p:spPr/>
        <p:txBody>
          <a:bodyPr>
            <a:normAutofit/>
          </a:bodyPr>
          <a:lstStyle/>
          <a:p>
            <a:r>
              <a:rPr lang="en-US" altLang="ko-KR" smtClean="0"/>
              <a:t>What is a computer?</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7</a:t>
            </a:fld>
            <a:endParaRPr lang="ko-KR" altLang="en-US"/>
          </a:p>
        </p:txBody>
      </p:sp>
      <p:sp>
        <p:nvSpPr>
          <p:cNvPr id="5" name="내용 개체 틀 4"/>
          <p:cNvSpPr>
            <a:spLocks noGrp="1"/>
          </p:cNvSpPr>
          <p:nvPr>
            <p:ph sz="quarter" idx="1"/>
          </p:nvPr>
        </p:nvSpPr>
        <p:spPr>
          <a:xfrm>
            <a:off x="1295400" y="1447800"/>
            <a:ext cx="7772400" cy="685056"/>
          </a:xfrm>
        </p:spPr>
        <p:txBody>
          <a:bodyPr/>
          <a:lstStyle/>
          <a:p>
            <a:pPr marL="457200" indent="-457200">
              <a:buFont typeface="Arial" panose="020B0604020202020204" pitchFamily="34" charset="0"/>
              <a:buChar char="•"/>
            </a:pPr>
            <a:r>
              <a:rPr lang="en-US" altLang="ko-KR" smtClean="0"/>
              <a:t>A computer is a computing machinery.</a:t>
            </a:r>
            <a:endParaRPr lang="ko-KR" altLang="en-US"/>
          </a:p>
        </p:txBody>
      </p:sp>
      <p:pic>
        <p:nvPicPr>
          <p:cNvPr id="1026" name="Picture 2" descr="https://encrypted-tbn0.gstatic.com/images?q=tbn:ANd9GcRo9KL8UdXStyiH-dL3JHsFOBfrTgbw7lJ8PUwCHq0aGZXJi6-T5w"/>
          <p:cNvPicPr>
            <a:picLocks noChangeAspect="1" noChangeArrowheads="1"/>
          </p:cNvPicPr>
          <p:nvPr/>
        </p:nvPicPr>
        <p:blipFill>
          <a:blip r:embed="rId4" cstate="print"/>
          <a:srcRect/>
          <a:stretch>
            <a:fillRect/>
          </a:stretch>
        </p:blipFill>
        <p:spPr bwMode="auto">
          <a:xfrm>
            <a:off x="1295400" y="3094145"/>
            <a:ext cx="1872208" cy="1296677"/>
          </a:xfrm>
          <a:prstGeom prst="rect">
            <a:avLst/>
          </a:prstGeom>
          <a:noFill/>
        </p:spPr>
      </p:pic>
      <p:pic>
        <p:nvPicPr>
          <p:cNvPr id="1028" name="Picture 4" descr="http://www.lions-wing.net/lessons/hardware/motherboard.jpg"/>
          <p:cNvPicPr>
            <a:picLocks noChangeAspect="1" noChangeArrowheads="1"/>
          </p:cNvPicPr>
          <p:nvPr/>
        </p:nvPicPr>
        <p:blipFill>
          <a:blip r:embed="rId5" cstate="print"/>
          <a:srcRect/>
          <a:stretch>
            <a:fillRect/>
          </a:stretch>
        </p:blipFill>
        <p:spPr bwMode="auto">
          <a:xfrm>
            <a:off x="6255185" y="2917469"/>
            <a:ext cx="2407770" cy="1608957"/>
          </a:xfrm>
          <a:prstGeom prst="rect">
            <a:avLst/>
          </a:prstGeom>
          <a:noFill/>
        </p:spPr>
      </p:pic>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6" name="날짜 개체 틀 5"/>
          <p:cNvSpPr>
            <a:spLocks noGrp="1"/>
          </p:cNvSpPr>
          <p:nvPr>
            <p:ph type="dt" sz="half" idx="10"/>
          </p:nvPr>
        </p:nvSpPr>
        <p:spPr/>
        <p:txBody>
          <a:bodyPr/>
          <a:lstStyle/>
          <a:p>
            <a:fld id="{8E7BF675-1C5F-43FC-B2F2-C0E662BC91BF}" type="datetime1">
              <a:rPr lang="ko-KR" altLang="en-US" smtClean="0"/>
              <a:t>2018-06-09</a:t>
            </a:fld>
            <a:endParaRPr lang="en-US"/>
          </a:p>
        </p:txBody>
      </p:sp>
    </p:spTree>
    <p:extLst>
      <p:ext uri="{BB962C8B-B14F-4D97-AF65-F5344CB8AC3E}">
        <p14:creationId xmlns:p14="http://schemas.microsoft.com/office/powerpoint/2010/main" val="15691493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Fibonacci number</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70</a:t>
            </a:fld>
            <a:endParaRPr lang="ko-KR" altLang="en-US"/>
          </a:p>
        </p:txBody>
      </p:sp>
      <p:pic>
        <p:nvPicPr>
          <p:cNvPr id="5" name="그림 4"/>
          <p:cNvPicPr>
            <a:picLocks noChangeAspect="1"/>
          </p:cNvPicPr>
          <p:nvPr/>
        </p:nvPicPr>
        <p:blipFill>
          <a:blip r:embed="rId2"/>
          <a:stretch>
            <a:fillRect/>
          </a:stretch>
        </p:blipFill>
        <p:spPr>
          <a:xfrm>
            <a:off x="1806363" y="1372712"/>
            <a:ext cx="6040851" cy="4766758"/>
          </a:xfrm>
          <a:prstGeom prst="rect">
            <a:avLst/>
          </a:prstGeom>
        </p:spPr>
      </p:pic>
      <p:sp>
        <p:nvSpPr>
          <p:cNvPr id="6" name="날짜 개체 틀 5"/>
          <p:cNvSpPr>
            <a:spLocks noGrp="1"/>
          </p:cNvSpPr>
          <p:nvPr>
            <p:ph type="dt" sz="half" idx="10"/>
          </p:nvPr>
        </p:nvSpPr>
        <p:spPr/>
        <p:txBody>
          <a:bodyPr/>
          <a:lstStyle/>
          <a:p>
            <a:fld id="{056FFA5B-A135-4DE9-9AD1-371C5BAFE738}" type="datetime1">
              <a:rPr lang="ko-KR" altLang="en-US" smtClean="0"/>
              <a:t>2018-06-09</a:t>
            </a:fld>
            <a:endParaRPr lang="en-US"/>
          </a:p>
        </p:txBody>
      </p:sp>
    </p:spTree>
    <p:extLst>
      <p:ext uri="{BB962C8B-B14F-4D97-AF65-F5344CB8AC3E}">
        <p14:creationId xmlns:p14="http://schemas.microsoft.com/office/powerpoint/2010/main" val="19720179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Fibonacci number</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71</a:t>
            </a:fld>
            <a:endParaRPr lang="ko-KR" altLang="en-US"/>
          </a:p>
        </p:txBody>
      </p:sp>
      <p:pic>
        <p:nvPicPr>
          <p:cNvPr id="6" name="그림 5"/>
          <p:cNvPicPr>
            <a:picLocks noChangeAspect="1"/>
          </p:cNvPicPr>
          <p:nvPr/>
        </p:nvPicPr>
        <p:blipFill>
          <a:blip r:embed="rId2"/>
          <a:stretch>
            <a:fillRect/>
          </a:stretch>
        </p:blipFill>
        <p:spPr>
          <a:xfrm>
            <a:off x="1292572" y="1412777"/>
            <a:ext cx="7551847" cy="4357447"/>
          </a:xfrm>
          <a:prstGeom prst="rect">
            <a:avLst/>
          </a:prstGeom>
        </p:spPr>
      </p:pic>
      <p:sp>
        <p:nvSpPr>
          <p:cNvPr id="5" name="날짜 개체 틀 4"/>
          <p:cNvSpPr>
            <a:spLocks noGrp="1"/>
          </p:cNvSpPr>
          <p:nvPr>
            <p:ph type="dt" sz="half" idx="10"/>
          </p:nvPr>
        </p:nvSpPr>
        <p:spPr/>
        <p:txBody>
          <a:bodyPr/>
          <a:lstStyle/>
          <a:p>
            <a:fld id="{771BA174-6253-4786-8C07-4220D13DE9F1}" type="datetime1">
              <a:rPr lang="ko-KR" altLang="en-US" smtClean="0"/>
              <a:t>2018-06-09</a:t>
            </a:fld>
            <a:endParaRPr lang="en-US"/>
          </a:p>
        </p:txBody>
      </p:sp>
    </p:spTree>
    <p:extLst>
      <p:ext uri="{BB962C8B-B14F-4D97-AF65-F5344CB8AC3E}">
        <p14:creationId xmlns:p14="http://schemas.microsoft.com/office/powerpoint/2010/main" val="33519917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Fibonacci number</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72</a:t>
            </a:fld>
            <a:endParaRPr lang="ko-KR" altLang="en-US"/>
          </a:p>
        </p:txBody>
      </p:sp>
      <p:pic>
        <p:nvPicPr>
          <p:cNvPr id="5" name="그림 4"/>
          <p:cNvPicPr>
            <a:picLocks noChangeAspect="1"/>
          </p:cNvPicPr>
          <p:nvPr/>
        </p:nvPicPr>
        <p:blipFill>
          <a:blip r:embed="rId2"/>
          <a:stretch>
            <a:fillRect/>
          </a:stretch>
        </p:blipFill>
        <p:spPr>
          <a:xfrm>
            <a:off x="1795463" y="1087542"/>
            <a:ext cx="5462670" cy="5107281"/>
          </a:xfrm>
          <a:prstGeom prst="rect">
            <a:avLst/>
          </a:prstGeom>
        </p:spPr>
      </p:pic>
      <p:sp>
        <p:nvSpPr>
          <p:cNvPr id="6" name="날짜 개체 틀 5"/>
          <p:cNvSpPr>
            <a:spLocks noGrp="1"/>
          </p:cNvSpPr>
          <p:nvPr>
            <p:ph type="dt" sz="half" idx="10"/>
          </p:nvPr>
        </p:nvSpPr>
        <p:spPr/>
        <p:txBody>
          <a:bodyPr/>
          <a:lstStyle/>
          <a:p>
            <a:fld id="{B0F05ABF-25E4-40FA-ADC6-DF79A4D70170}" type="datetime1">
              <a:rPr lang="ko-KR" altLang="en-US" smtClean="0"/>
              <a:t>2018-06-09</a:t>
            </a:fld>
            <a:endParaRPr lang="en-US"/>
          </a:p>
        </p:txBody>
      </p:sp>
    </p:spTree>
    <p:extLst>
      <p:ext uri="{BB962C8B-B14F-4D97-AF65-F5344CB8AC3E}">
        <p14:creationId xmlns:p14="http://schemas.microsoft.com/office/powerpoint/2010/main" val="7566453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Fibonacci number</a:t>
            </a:r>
            <a:endParaRPr lang="ko-KR" altLang="en-US" dirty="0"/>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73</a:t>
            </a:fld>
            <a:endParaRPr lang="ko-KR" altLang="en-US"/>
          </a:p>
        </p:txBody>
      </p:sp>
      <p:pic>
        <p:nvPicPr>
          <p:cNvPr id="5" name="그림 4"/>
          <p:cNvPicPr>
            <a:picLocks noChangeAspect="1"/>
          </p:cNvPicPr>
          <p:nvPr/>
        </p:nvPicPr>
        <p:blipFill>
          <a:blip r:embed="rId2"/>
          <a:stretch>
            <a:fillRect/>
          </a:stretch>
        </p:blipFill>
        <p:spPr>
          <a:xfrm>
            <a:off x="1230028" y="1196752"/>
            <a:ext cx="7723595" cy="4392488"/>
          </a:xfrm>
          <a:prstGeom prst="rect">
            <a:avLst/>
          </a:prstGeom>
        </p:spPr>
      </p:pic>
      <p:sp>
        <p:nvSpPr>
          <p:cNvPr id="6" name="날짜 개체 틀 5"/>
          <p:cNvSpPr>
            <a:spLocks noGrp="1"/>
          </p:cNvSpPr>
          <p:nvPr>
            <p:ph type="dt" sz="half" idx="10"/>
          </p:nvPr>
        </p:nvSpPr>
        <p:spPr/>
        <p:txBody>
          <a:bodyPr/>
          <a:lstStyle/>
          <a:p>
            <a:fld id="{255EBB0D-04C2-4FA2-8D7C-0A5642699A5B}" type="datetime1">
              <a:rPr lang="ko-KR" altLang="en-US" smtClean="0"/>
              <a:t>2018-06-09</a:t>
            </a:fld>
            <a:endParaRPr lang="en-US"/>
          </a:p>
        </p:txBody>
      </p:sp>
    </p:spTree>
    <p:extLst>
      <p:ext uri="{BB962C8B-B14F-4D97-AF65-F5344CB8AC3E}">
        <p14:creationId xmlns:p14="http://schemas.microsoft.com/office/powerpoint/2010/main" val="25482834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for Loop (</a:t>
            </a:r>
            <a:r>
              <a:rPr lang="en-US" sz="3600"/>
              <a:t>p. </a:t>
            </a:r>
            <a:r>
              <a:rPr lang="en-US" sz="3600" smtClean="0"/>
              <a:t>287)</a:t>
            </a:r>
            <a:endParaRPr lang="en-US" sz="3600"/>
          </a:p>
        </p:txBody>
      </p:sp>
      <p:sp>
        <p:nvSpPr>
          <p:cNvPr id="3" name="내용 개체 틀 2"/>
          <p:cNvSpPr>
            <a:spLocks noGrp="1"/>
          </p:cNvSpPr>
          <p:nvPr>
            <p:ph idx="1"/>
          </p:nvPr>
        </p:nvSpPr>
        <p:spPr>
          <a:xfrm>
            <a:off x="681037" y="1255270"/>
            <a:ext cx="6585002" cy="3598084"/>
          </a:xfrm>
          <a:ln>
            <a:solidFill>
              <a:schemeClr val="accent1"/>
            </a:solidFill>
          </a:ln>
        </p:spPr>
        <p:txBody>
          <a:bodyPr>
            <a:normAutofit/>
          </a:body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for(stmt1 </a:t>
            </a:r>
            <a:r>
              <a:rPr lang="en-US" sz="2800">
                <a:latin typeface="Consolas" panose="020B0609020204030204" pitchFamily="49" charset="0"/>
              </a:rPr>
              <a:t>; </a:t>
            </a:r>
            <a:r>
              <a:rPr lang="en-US" sz="2800" smtClean="0">
                <a:latin typeface="Consolas" panose="020B0609020204030204" pitchFamily="49" charset="0"/>
              </a:rPr>
              <a:t>stmt1 </a:t>
            </a:r>
            <a:r>
              <a:rPr lang="en-US" sz="2800">
                <a:latin typeface="Consolas" panose="020B0609020204030204" pitchFamily="49" charset="0"/>
              </a:rPr>
              <a:t>; </a:t>
            </a:r>
            <a:r>
              <a:rPr lang="en-US" sz="2800" smtClean="0">
                <a:latin typeface="Consolas" panose="020B0609020204030204" pitchFamily="49" charset="0"/>
              </a:rPr>
              <a:t>stmtr </a:t>
            </a:r>
            <a:r>
              <a:rPr lang="en-US" sz="2800">
                <a:latin typeface="Consolas" panose="020B0609020204030204" pitchFamily="49" charset="0"/>
              </a:rPr>
              <a:t>)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stmt3 ; </a:t>
            </a:r>
          </a:p>
          <a:p>
            <a:pPr marL="171450" lvl="1" indent="0">
              <a:buNone/>
            </a:pPr>
            <a:r>
              <a:rPr lang="en-US" sz="2800">
                <a:latin typeface="Consolas" panose="020B0609020204030204" pitchFamily="49" charset="0"/>
              </a:rPr>
              <a:t>}</a:t>
            </a:r>
            <a:endParaRPr lang="en-US" sz="2800" smtClean="0">
              <a:latin typeface="Consolas" panose="020B0609020204030204" pitchFamily="49" charset="0"/>
            </a:endParaRP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Ex:5-17 Sum</a:t>
            </a:r>
          </a:p>
        </p:txBody>
      </p:sp>
      <p:sp>
        <p:nvSpPr>
          <p:cNvPr id="4" name="날짜 개체 틀 3"/>
          <p:cNvSpPr>
            <a:spLocks noGrp="1"/>
          </p:cNvSpPr>
          <p:nvPr>
            <p:ph type="dt" sz="half" idx="10"/>
          </p:nvPr>
        </p:nvSpPr>
        <p:spPr/>
        <p:txBody>
          <a:bodyPr/>
          <a:lstStyle/>
          <a:p>
            <a:fld id="{E9A3BBE0-FA2A-4681-A33E-5FD7CA69919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pic>
        <p:nvPicPr>
          <p:cNvPr id="7" name="그림 6"/>
          <p:cNvPicPr>
            <a:picLocks noChangeAspect="1"/>
          </p:cNvPicPr>
          <p:nvPr/>
        </p:nvPicPr>
        <p:blipFill>
          <a:blip r:embed="rId2"/>
          <a:stretch>
            <a:fillRect/>
          </a:stretch>
        </p:blipFill>
        <p:spPr>
          <a:xfrm>
            <a:off x="4953000" y="2861110"/>
            <a:ext cx="4505325" cy="3286125"/>
          </a:xfrm>
          <a:prstGeom prst="rect">
            <a:avLst/>
          </a:prstGeom>
          <a:ln>
            <a:solidFill>
              <a:schemeClr val="accent1"/>
            </a:solidFill>
          </a:ln>
        </p:spPr>
      </p:pic>
    </p:spTree>
    <p:extLst>
      <p:ext uri="{BB962C8B-B14F-4D97-AF65-F5344CB8AC3E}">
        <p14:creationId xmlns:p14="http://schemas.microsoft.com/office/powerpoint/2010/main" val="469363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smtClean="0"/>
              <a:t>do .. while Loop (</a:t>
            </a:r>
            <a:r>
              <a:rPr lang="en-US" sz="3600"/>
              <a:t>p. </a:t>
            </a:r>
            <a:r>
              <a:rPr lang="en-US" sz="3600" smtClean="0"/>
              <a:t>298)</a:t>
            </a:r>
            <a:endParaRPr lang="en-US" sz="3600"/>
          </a:p>
        </p:txBody>
      </p:sp>
      <p:sp>
        <p:nvSpPr>
          <p:cNvPr id="3" name="내용 개체 틀 2"/>
          <p:cNvSpPr>
            <a:spLocks noGrp="1"/>
          </p:cNvSpPr>
          <p:nvPr>
            <p:ph idx="1"/>
          </p:nvPr>
        </p:nvSpPr>
        <p:spPr>
          <a:xfrm>
            <a:off x="681038" y="1255270"/>
            <a:ext cx="4865652" cy="3598084"/>
          </a:xfrm>
          <a:ln>
            <a:solidFill>
              <a:schemeClr val="accent1"/>
            </a:solidFill>
          </a:ln>
        </p:spPr>
        <p:txBody>
          <a:bodyPr>
            <a:normAutofit/>
          </a:bodyPr>
          <a:lstStyle/>
          <a:p>
            <a:pPr marL="171450" lvl="1" indent="0">
              <a:buNone/>
            </a:pPr>
            <a:endParaRPr lang="en-US" sz="2800" smtClean="0">
              <a:latin typeface="Consolas" panose="020B0609020204030204" pitchFamily="49" charset="0"/>
            </a:endParaRPr>
          </a:p>
          <a:p>
            <a:pPr marL="171450" lvl="1" indent="0">
              <a:buNone/>
            </a:pPr>
            <a:r>
              <a:rPr lang="en-US" sz="2800" smtClean="0">
                <a:latin typeface="Consolas" panose="020B0609020204030204" pitchFamily="49" charset="0"/>
              </a:rPr>
              <a:t>do {</a:t>
            </a:r>
          </a:p>
          <a:p>
            <a:pPr marL="171450" lvl="1" indent="0">
              <a:buNone/>
            </a:pPr>
            <a:r>
              <a:rPr lang="en-US" sz="2800">
                <a:latin typeface="Consolas" panose="020B0609020204030204" pitchFamily="49" charset="0"/>
              </a:rPr>
              <a:t>	</a:t>
            </a:r>
            <a:r>
              <a:rPr lang="en-US" sz="2800" smtClean="0">
                <a:latin typeface="Consolas" panose="020B0609020204030204" pitchFamily="49" charset="0"/>
              </a:rPr>
              <a:t>stmt ; </a:t>
            </a:r>
          </a:p>
          <a:p>
            <a:pPr marL="171450" lvl="1" indent="0">
              <a:buNone/>
            </a:pPr>
            <a:r>
              <a:rPr lang="en-US" sz="2800" smtClean="0">
                <a:latin typeface="Consolas" panose="020B0609020204030204" pitchFamily="49" charset="0"/>
              </a:rPr>
              <a:t>} while( expr )</a:t>
            </a:r>
          </a:p>
          <a:p>
            <a:pPr marL="171450" lvl="1" indent="0">
              <a:buNone/>
            </a:pPr>
            <a:endParaRPr lang="en-US" sz="2800">
              <a:latin typeface="Consolas" panose="020B0609020204030204" pitchFamily="49" charset="0"/>
            </a:endParaRPr>
          </a:p>
          <a:p>
            <a:pPr marL="171450" lvl="1" indent="0">
              <a:buNone/>
            </a:pPr>
            <a:r>
              <a:rPr lang="en-US" sz="2800" smtClean="0">
                <a:latin typeface="Consolas" panose="020B0609020204030204" pitchFamily="49" charset="0"/>
              </a:rPr>
              <a:t>Ex:5-20</a:t>
            </a:r>
          </a:p>
        </p:txBody>
      </p:sp>
      <p:sp>
        <p:nvSpPr>
          <p:cNvPr id="4" name="날짜 개체 틀 3"/>
          <p:cNvSpPr>
            <a:spLocks noGrp="1"/>
          </p:cNvSpPr>
          <p:nvPr>
            <p:ph type="dt" sz="half" idx="10"/>
          </p:nvPr>
        </p:nvSpPr>
        <p:spPr/>
        <p:txBody>
          <a:bodyPr/>
          <a:lstStyle/>
          <a:p>
            <a:fld id="{EB3BE164-1102-405D-8126-F41E4A3DB5E9}"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75</a:t>
            </a:fld>
            <a:endParaRPr lang="en-US"/>
          </a:p>
        </p:txBody>
      </p:sp>
      <p:pic>
        <p:nvPicPr>
          <p:cNvPr id="8" name="그림 7"/>
          <p:cNvPicPr>
            <a:picLocks noChangeAspect="1"/>
          </p:cNvPicPr>
          <p:nvPr/>
        </p:nvPicPr>
        <p:blipFill>
          <a:blip r:embed="rId2"/>
          <a:stretch>
            <a:fillRect/>
          </a:stretch>
        </p:blipFill>
        <p:spPr>
          <a:xfrm>
            <a:off x="5948624" y="1842259"/>
            <a:ext cx="2806683" cy="4310263"/>
          </a:xfrm>
          <a:prstGeom prst="rect">
            <a:avLst/>
          </a:prstGeom>
          <a:ln>
            <a:solidFill>
              <a:schemeClr val="accent1"/>
            </a:solidFill>
          </a:ln>
        </p:spPr>
      </p:pic>
    </p:spTree>
    <p:extLst>
      <p:ext uri="{BB962C8B-B14F-4D97-AF65-F5344CB8AC3E}">
        <p14:creationId xmlns:p14="http://schemas.microsoft.com/office/powerpoint/2010/main" val="1977202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i="1" smtClean="0"/>
              <a:t>beak</a:t>
            </a:r>
            <a:r>
              <a:rPr lang="en-US" smtClean="0"/>
              <a:t> and </a:t>
            </a:r>
            <a:r>
              <a:rPr lang="en-US" i="1" smtClean="0"/>
              <a:t>continue</a:t>
            </a:r>
            <a:r>
              <a:rPr lang="en-US" smtClean="0"/>
              <a:t>  (p. 303)</a:t>
            </a:r>
            <a:endParaRPr lang="en-US"/>
          </a:p>
        </p:txBody>
      </p:sp>
      <p:sp>
        <p:nvSpPr>
          <p:cNvPr id="3" name="내용 개체 틀 2"/>
          <p:cNvSpPr>
            <a:spLocks noGrp="1"/>
          </p:cNvSpPr>
          <p:nvPr>
            <p:ph idx="1"/>
          </p:nvPr>
        </p:nvSpPr>
        <p:spPr/>
        <p:txBody>
          <a:bodyPr>
            <a:normAutofit/>
          </a:bodyPr>
          <a:lstStyle/>
          <a:p>
            <a:r>
              <a:rPr lang="en-US" smtClean="0"/>
              <a:t>The </a:t>
            </a:r>
            <a:r>
              <a:rPr lang="en-US" i="1"/>
              <a:t>break</a:t>
            </a:r>
            <a:r>
              <a:rPr lang="en-US"/>
              <a:t> </a:t>
            </a:r>
            <a:r>
              <a:rPr lang="en-US" smtClean="0"/>
              <a:t>statement is </a:t>
            </a:r>
            <a:r>
              <a:rPr lang="en-US"/>
              <a:t>typically used for </a:t>
            </a:r>
            <a:r>
              <a:rPr lang="en-US" smtClean="0"/>
              <a:t>two purposes</a:t>
            </a:r>
            <a:r>
              <a:rPr lang="en-US"/>
              <a:t>:</a:t>
            </a:r>
          </a:p>
          <a:p>
            <a:pPr lvl="1"/>
            <a:r>
              <a:rPr lang="en-US" smtClean="0"/>
              <a:t>To </a:t>
            </a:r>
            <a:r>
              <a:rPr lang="en-US"/>
              <a:t>exit early from a loop</a:t>
            </a:r>
            <a:r>
              <a:rPr lang="en-US" smtClean="0"/>
              <a:t>.</a:t>
            </a:r>
          </a:p>
          <a:p>
            <a:pPr lvl="1"/>
            <a:r>
              <a:rPr lang="en-US" smtClean="0"/>
              <a:t>To </a:t>
            </a:r>
            <a:r>
              <a:rPr lang="en-US"/>
              <a:t>skip the remainder of the switch structure.</a:t>
            </a:r>
          </a:p>
          <a:p>
            <a:r>
              <a:rPr lang="en-US" smtClean="0"/>
              <a:t>The </a:t>
            </a:r>
            <a:r>
              <a:rPr lang="en-US" i="1" smtClean="0"/>
              <a:t>continue</a:t>
            </a:r>
            <a:r>
              <a:rPr lang="en-US" smtClean="0"/>
              <a:t> statement skips </a:t>
            </a:r>
            <a:r>
              <a:rPr lang="en-US"/>
              <a:t>the remaining statements in the loop </a:t>
            </a:r>
            <a:r>
              <a:rPr lang="en-US" smtClean="0"/>
              <a:t>and proceeds </a:t>
            </a:r>
            <a:r>
              <a:rPr lang="en-US"/>
              <a:t>with the next iteration of the loop.</a:t>
            </a:r>
          </a:p>
        </p:txBody>
      </p:sp>
      <p:sp>
        <p:nvSpPr>
          <p:cNvPr id="4" name="날짜 개체 틀 3"/>
          <p:cNvSpPr>
            <a:spLocks noGrp="1"/>
          </p:cNvSpPr>
          <p:nvPr>
            <p:ph type="dt" sz="half" idx="10"/>
          </p:nvPr>
        </p:nvSpPr>
        <p:spPr/>
        <p:txBody>
          <a:bodyPr/>
          <a:lstStyle/>
          <a:p>
            <a:fld id="{733BD66A-3304-451E-9403-37EEAA3F197F}"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76</a:t>
            </a:fld>
            <a:endParaRPr lang="en-US"/>
          </a:p>
        </p:txBody>
      </p:sp>
    </p:spTree>
    <p:extLst>
      <p:ext uri="{BB962C8B-B14F-4D97-AF65-F5344CB8AC3E}">
        <p14:creationId xmlns:p14="http://schemas.microsoft.com/office/powerpoint/2010/main" val="3026508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solidFill>
                  <a:srgbClr val="00B050"/>
                </a:solidFill>
              </a:rPr>
              <a:t>Ex 5-22 (p. 306)</a:t>
            </a:r>
            <a:endParaRPr lang="en-US">
              <a:solidFill>
                <a:srgbClr val="00B050"/>
              </a:solidFill>
            </a:endParaRPr>
          </a:p>
        </p:txBody>
      </p:sp>
      <p:sp>
        <p:nvSpPr>
          <p:cNvPr id="3" name="내용 개체 틀 2"/>
          <p:cNvSpPr>
            <a:spLocks noGrp="1"/>
          </p:cNvSpPr>
          <p:nvPr>
            <p:ph idx="1"/>
          </p:nvPr>
        </p:nvSpPr>
        <p:spPr/>
        <p:txBody>
          <a:bodyPr/>
          <a:lstStyle/>
          <a:p>
            <a:r>
              <a:rPr lang="en-US" smtClean="0"/>
              <a:t>Multiplication table</a:t>
            </a:r>
            <a:endParaRPr lang="en-US"/>
          </a:p>
        </p:txBody>
      </p:sp>
      <p:sp>
        <p:nvSpPr>
          <p:cNvPr id="4" name="날짜 개체 틀 3"/>
          <p:cNvSpPr>
            <a:spLocks noGrp="1"/>
          </p:cNvSpPr>
          <p:nvPr>
            <p:ph type="dt" sz="half" idx="10"/>
          </p:nvPr>
        </p:nvSpPr>
        <p:spPr/>
        <p:txBody>
          <a:bodyPr/>
          <a:lstStyle/>
          <a:p>
            <a:fld id="{A4CB3E57-F582-47CE-AD59-1BB752CA5A1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77</a:t>
            </a:fld>
            <a:endParaRPr lang="en-US"/>
          </a:p>
        </p:txBody>
      </p:sp>
      <p:pic>
        <p:nvPicPr>
          <p:cNvPr id="3074" name="Picture 2" descr="Image result for êµ¬êµ¬ë¨ 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513" y="1925665"/>
            <a:ext cx="3185374" cy="425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496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356733"/>
          </a:xfrm>
        </p:spPr>
        <p:txBody>
          <a:bodyPr anchor="ctr"/>
          <a:lstStyle/>
          <a:p>
            <a:pPr algn="ctr"/>
            <a:r>
              <a:rPr lang="en-US" smtClean="0"/>
              <a:t>CHAPTER 6</a:t>
            </a:r>
            <a:endParaRPr lang="en-US"/>
          </a:p>
        </p:txBody>
      </p:sp>
      <p:sp>
        <p:nvSpPr>
          <p:cNvPr id="3" name="텍스트 개체 틀 2"/>
          <p:cNvSpPr>
            <a:spLocks noGrp="1"/>
          </p:cNvSpPr>
          <p:nvPr>
            <p:ph type="body" idx="1"/>
          </p:nvPr>
        </p:nvSpPr>
        <p:spPr>
          <a:xfrm>
            <a:off x="675879" y="3545756"/>
            <a:ext cx="8543925" cy="1500187"/>
          </a:xfrm>
        </p:spPr>
        <p:txBody>
          <a:bodyPr anchor="ctr"/>
          <a:lstStyle/>
          <a:p>
            <a:pPr algn="ctr"/>
            <a:r>
              <a:rPr lang="en-US" smtClean="0"/>
              <a:t>Use-Defined Functions</a:t>
            </a:r>
            <a:endParaRPr lang="en-US"/>
          </a:p>
        </p:txBody>
      </p:sp>
      <p:sp>
        <p:nvSpPr>
          <p:cNvPr id="4" name="날짜 개체 틀 3"/>
          <p:cNvSpPr>
            <a:spLocks noGrp="1"/>
          </p:cNvSpPr>
          <p:nvPr>
            <p:ph type="dt" sz="half" idx="10"/>
          </p:nvPr>
        </p:nvSpPr>
        <p:spPr/>
        <p:txBody>
          <a:bodyPr/>
          <a:lstStyle/>
          <a:p>
            <a:fld id="{D461FDA9-F75A-4511-B287-17489D2B983D}"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78</a:t>
            </a:fld>
            <a:endParaRPr lang="en-US"/>
          </a:p>
        </p:txBody>
      </p:sp>
    </p:spTree>
    <p:extLst>
      <p:ext uri="{BB962C8B-B14F-4D97-AF65-F5344CB8AC3E}">
        <p14:creationId xmlns:p14="http://schemas.microsoft.com/office/powerpoint/2010/main" val="1301394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Predefined Functions(p. 336)</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1038036018"/>
              </p:ext>
            </p:extLst>
          </p:nvPr>
        </p:nvGraphicFramePr>
        <p:xfrm>
          <a:off x="681038" y="1255713"/>
          <a:ext cx="8543925" cy="4592718"/>
        </p:xfrm>
        <a:graphic>
          <a:graphicData uri="http://schemas.openxmlformats.org/drawingml/2006/table">
            <a:tbl>
              <a:tblPr firstRow="1" bandRow="1">
                <a:tableStyleId>{5C22544A-7EE6-4342-B048-85BDC9FD1C3A}</a:tableStyleId>
              </a:tblPr>
              <a:tblGrid>
                <a:gridCol w="1061498">
                  <a:extLst>
                    <a:ext uri="{9D8B030D-6E8A-4147-A177-3AD203B41FA5}">
                      <a16:colId xmlns:a16="http://schemas.microsoft.com/office/drawing/2014/main" val="2822524516"/>
                    </a:ext>
                  </a:extLst>
                </a:gridCol>
                <a:gridCol w="1121434">
                  <a:extLst>
                    <a:ext uri="{9D8B030D-6E8A-4147-A177-3AD203B41FA5}">
                      <a16:colId xmlns:a16="http://schemas.microsoft.com/office/drawing/2014/main" val="3240864867"/>
                    </a:ext>
                  </a:extLst>
                </a:gridCol>
                <a:gridCol w="4244196">
                  <a:extLst>
                    <a:ext uri="{9D8B030D-6E8A-4147-A177-3AD203B41FA5}">
                      <a16:colId xmlns:a16="http://schemas.microsoft.com/office/drawing/2014/main" val="4204713597"/>
                    </a:ext>
                  </a:extLst>
                </a:gridCol>
                <a:gridCol w="1061049">
                  <a:extLst>
                    <a:ext uri="{9D8B030D-6E8A-4147-A177-3AD203B41FA5}">
                      <a16:colId xmlns:a16="http://schemas.microsoft.com/office/drawing/2014/main" val="1383104684"/>
                    </a:ext>
                  </a:extLst>
                </a:gridCol>
                <a:gridCol w="1055748">
                  <a:extLst>
                    <a:ext uri="{9D8B030D-6E8A-4147-A177-3AD203B41FA5}">
                      <a16:colId xmlns:a16="http://schemas.microsoft.com/office/drawing/2014/main" val="1903409720"/>
                    </a:ext>
                  </a:extLst>
                </a:gridCol>
              </a:tblGrid>
              <a:tr h="228030">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Function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Header File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Purpose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smtClean="0">
                          <a:solidFill>
                            <a:srgbClr val="231F20"/>
                          </a:solidFill>
                          <a:effectLst/>
                          <a:latin typeface="Times New Roman" panose="02020603050405020304" pitchFamily="18" charset="0"/>
                          <a:cs typeface="Times New Roman" panose="02020603050405020304" pitchFamily="18" charset="0"/>
                        </a:rPr>
                        <a:t>Parameter</a:t>
                      </a:r>
                    </a:p>
                    <a:p>
                      <a:pPr algn="ctr"/>
                      <a:r>
                        <a:rPr lang="en-US" sz="1400" b="0" i="0" smtClean="0">
                          <a:solidFill>
                            <a:srgbClr val="231F20"/>
                          </a:solidFill>
                          <a:effectLst/>
                          <a:latin typeface="Times New Roman" panose="02020603050405020304" pitchFamily="18" charset="0"/>
                          <a:cs typeface="Times New Roman" panose="02020603050405020304" pitchFamily="18" charset="0"/>
                        </a:rPr>
                        <a:t>Type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smtClean="0">
                          <a:solidFill>
                            <a:srgbClr val="231F20"/>
                          </a:solidFill>
                          <a:effectLst/>
                          <a:latin typeface="Times New Roman" panose="02020603050405020304" pitchFamily="18" charset="0"/>
                          <a:cs typeface="Times New Roman" panose="02020603050405020304" pitchFamily="18" charset="0"/>
                        </a:rPr>
                        <a:t>Return</a:t>
                      </a:r>
                    </a:p>
                    <a:p>
                      <a:pPr algn="ctr"/>
                      <a:r>
                        <a:rPr lang="en-US" sz="1400" b="0" i="0" baseline="0" smtClean="0">
                          <a:solidFill>
                            <a:srgbClr val="231F20"/>
                          </a:solidFill>
                          <a:effectLst/>
                          <a:latin typeface="Times New Roman" panose="02020603050405020304" pitchFamily="18" charset="0"/>
                          <a:cs typeface="Times New Roman" panose="02020603050405020304" pitchFamily="18" charset="0"/>
                        </a:rPr>
                        <a:t>Type</a:t>
                      </a:r>
                      <a:endParaRPr lang="en-US" sz="1400" b="0" i="0" smtClean="0">
                        <a:solidFill>
                          <a:srgbClr val="231F20"/>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42777064"/>
                  </a:ext>
                </a:extLst>
              </a:tr>
              <a:tr h="552941">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floor(x)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&lt;cmath&gt;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the largest </a:t>
                      </a:r>
                      <a:r>
                        <a:rPr lang="en-US" sz="1200" b="0" i="0" smtClean="0">
                          <a:solidFill>
                            <a:srgbClr val="231F20"/>
                          </a:solidFill>
                          <a:effectLst/>
                          <a:latin typeface="Times New Roman" panose="02020603050405020304" pitchFamily="18" charset="0"/>
                          <a:cs typeface="Times New Roman" panose="02020603050405020304" pitchFamily="18" charset="0"/>
                        </a:rPr>
                        <a:t>whole number </a:t>
                      </a:r>
                      <a:r>
                        <a:rPr lang="en-US" sz="1200" b="0" i="0">
                          <a:solidFill>
                            <a:srgbClr val="231F20"/>
                          </a:solidFill>
                          <a:effectLst/>
                          <a:latin typeface="Times New Roman" panose="02020603050405020304" pitchFamily="18" charset="0"/>
                          <a:cs typeface="Times New Roman" panose="02020603050405020304" pitchFamily="18" charset="0"/>
                        </a:rPr>
                        <a:t>that is not greater </a:t>
                      </a:r>
                      <a:r>
                        <a:rPr lang="en-US" sz="1200" b="0" i="0" smtClean="0">
                          <a:solidFill>
                            <a:srgbClr val="231F20"/>
                          </a:solidFill>
                          <a:effectLst/>
                          <a:latin typeface="Times New Roman" panose="02020603050405020304" pitchFamily="18" charset="0"/>
                          <a:cs typeface="Times New Roman" panose="02020603050405020304" pitchFamily="18" charset="0"/>
                        </a:rPr>
                        <a:t>than </a:t>
                      </a:r>
                      <a:r>
                        <a:rPr lang="en-US" sz="1400" b="0" i="0" smtClean="0">
                          <a:solidFill>
                            <a:srgbClr val="231F20"/>
                          </a:solidFill>
                          <a:effectLst/>
                          <a:latin typeface="Times New Roman" panose="02020603050405020304" pitchFamily="18" charset="0"/>
                          <a:cs typeface="Times New Roman" panose="02020603050405020304" pitchFamily="18" charset="0"/>
                        </a:rPr>
                        <a:t>x</a:t>
                      </a:r>
                      <a:r>
                        <a:rPr lang="en-US" sz="1200" b="0" i="0" smtClean="0">
                          <a:solidFill>
                            <a:srgbClr val="231F20"/>
                          </a:solidFill>
                          <a:effectLst/>
                          <a:latin typeface="Times New Roman" panose="02020603050405020304" pitchFamily="18" charset="0"/>
                          <a:cs typeface="Times New Roman" panose="02020603050405020304" pitchFamily="18" charset="0"/>
                        </a:rPr>
                        <a:t>:</a:t>
                      </a:r>
                      <a:r>
                        <a:rPr lang="en-US" sz="1400" b="0" i="0" smtClean="0">
                          <a:solidFill>
                            <a:srgbClr val="231F20"/>
                          </a:solidFill>
                          <a:effectLst/>
                          <a:latin typeface="Times New Roman" panose="02020603050405020304" pitchFamily="18" charset="0"/>
                          <a:cs typeface="Times New Roman" panose="02020603050405020304" pitchFamily="18" charset="0"/>
                        </a:rPr>
                        <a:t>floor(45.67</a:t>
                      </a:r>
                      <a:r>
                        <a:rPr lang="en-US" sz="1400" b="0" i="0">
                          <a:solidFill>
                            <a:srgbClr val="231F20"/>
                          </a:solidFill>
                          <a:effectLst/>
                          <a:latin typeface="Times New Roman" panose="02020603050405020304" pitchFamily="18" charset="0"/>
                          <a:cs typeface="Times New Roman" panose="02020603050405020304" pitchFamily="18" charset="0"/>
                        </a:rPr>
                        <a:t>) = 45.00</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74398655"/>
                  </a:ext>
                </a:extLst>
              </a:tr>
              <a:tr h="623420">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islower(x)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&lt;cctype&gt;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1 (</a:t>
                      </a:r>
                      <a:r>
                        <a:rPr lang="en-US" sz="1400" b="0" i="0">
                          <a:solidFill>
                            <a:srgbClr val="638DAE"/>
                          </a:solidFill>
                          <a:effectLst/>
                          <a:latin typeface="Times New Roman" panose="02020603050405020304" pitchFamily="18" charset="0"/>
                          <a:cs typeface="Times New Roman" panose="02020603050405020304" pitchFamily="18" charset="0"/>
                        </a:rPr>
                        <a:t>true</a:t>
                      </a:r>
                      <a:r>
                        <a:rPr lang="en-US" sz="1200" b="0" i="0">
                          <a:solidFill>
                            <a:srgbClr val="231F20"/>
                          </a:solidFill>
                          <a:effectLst/>
                          <a:latin typeface="Times New Roman" panose="02020603050405020304" pitchFamily="18" charset="0"/>
                          <a:cs typeface="Times New Roman" panose="02020603050405020304" pitchFamily="18" charset="0"/>
                        </a:rPr>
                        <a:t>) if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is </a:t>
                      </a:r>
                      <a:r>
                        <a:rPr lang="en-US" sz="1200" b="0" i="0" smtClean="0">
                          <a:solidFill>
                            <a:srgbClr val="231F20"/>
                          </a:solidFill>
                          <a:effectLst/>
                          <a:latin typeface="Times New Roman" panose="02020603050405020304" pitchFamily="18" charset="0"/>
                          <a:cs typeface="Times New Roman" panose="02020603050405020304" pitchFamily="18" charset="0"/>
                        </a:rPr>
                        <a:t>a lowercase </a:t>
                      </a:r>
                      <a:r>
                        <a:rPr lang="en-US" sz="1200" b="0" i="0">
                          <a:solidFill>
                            <a:srgbClr val="231F20"/>
                          </a:solidFill>
                          <a:effectLst/>
                          <a:latin typeface="Times New Roman" panose="02020603050405020304" pitchFamily="18" charset="0"/>
                          <a:cs typeface="Times New Roman" panose="02020603050405020304" pitchFamily="18" charset="0"/>
                        </a:rPr>
                        <a:t>letter; otherwise</a:t>
                      </a:r>
                      <a:r>
                        <a:rPr lang="en-US" sz="1200" b="0" i="0" smtClean="0">
                          <a:solidFill>
                            <a:srgbClr val="231F20"/>
                          </a:solidFill>
                          <a:effectLst/>
                          <a:latin typeface="Times New Roman" panose="02020603050405020304" pitchFamily="18" charset="0"/>
                          <a:cs typeface="Times New Roman" panose="02020603050405020304" pitchFamily="18" charset="0"/>
                        </a:rPr>
                        <a:t>, it </a:t>
                      </a:r>
                      <a:r>
                        <a:rPr lang="en-US" sz="1200" b="0" i="0">
                          <a:solidFill>
                            <a:srgbClr val="231F20"/>
                          </a:solidFill>
                          <a:effectLst/>
                          <a:latin typeface="Times New Roman" panose="02020603050405020304" pitchFamily="18" charset="0"/>
                          <a:cs typeface="Times New Roman" panose="02020603050405020304" pitchFamily="18" charset="0"/>
                        </a:rPr>
                        <a:t>returns 0 (</a:t>
                      </a:r>
                      <a:r>
                        <a:rPr lang="en-US" sz="1400" b="0" i="0">
                          <a:solidFill>
                            <a:srgbClr val="638DAE"/>
                          </a:solidFill>
                          <a:effectLst/>
                          <a:latin typeface="Times New Roman" panose="02020603050405020304" pitchFamily="18" charset="0"/>
                          <a:cs typeface="Times New Roman" panose="02020603050405020304" pitchFamily="18" charset="0"/>
                        </a:rPr>
                        <a:t>false</a:t>
                      </a:r>
                      <a:r>
                        <a:rPr lang="en-US" sz="1200" b="0" i="0" smtClean="0">
                          <a:solidFill>
                            <a:srgbClr val="231F20"/>
                          </a:solidFill>
                          <a:effectLst/>
                          <a:latin typeface="Times New Roman" panose="02020603050405020304" pitchFamily="18" charset="0"/>
                          <a:cs typeface="Times New Roman" panose="02020603050405020304" pitchFamily="18" charset="0"/>
                        </a:rPr>
                        <a:t>); </a:t>
                      </a:r>
                      <a:r>
                        <a:rPr lang="en-US" sz="1400" b="0" i="0" smtClean="0">
                          <a:solidFill>
                            <a:srgbClr val="231F20"/>
                          </a:solidFill>
                          <a:effectLst/>
                          <a:latin typeface="Times New Roman" panose="02020603050405020304" pitchFamily="18" charset="0"/>
                          <a:cs typeface="Times New Roman" panose="02020603050405020304" pitchFamily="18" charset="0"/>
                        </a:rPr>
                        <a:t>islower</a:t>
                      </a:r>
                      <a:r>
                        <a:rPr lang="en-US" sz="1400" b="0" i="0">
                          <a:solidFill>
                            <a:srgbClr val="231F20"/>
                          </a:solidFill>
                          <a:effectLst/>
                          <a:latin typeface="Times New Roman" panose="02020603050405020304" pitchFamily="18" charset="0"/>
                          <a:cs typeface="Times New Roman" panose="02020603050405020304" pitchFamily="18" charset="0"/>
                        </a:rPr>
                        <a:t>('h') </a:t>
                      </a:r>
                      <a:r>
                        <a:rPr lang="en-US" sz="1200" b="0" i="0">
                          <a:solidFill>
                            <a:srgbClr val="231F20"/>
                          </a:solidFill>
                          <a:effectLst/>
                          <a:latin typeface="Times New Roman" panose="02020603050405020304" pitchFamily="18" charset="0"/>
                          <a:cs typeface="Times New Roman" panose="02020603050405020304" pitchFamily="18" charset="0"/>
                        </a:rPr>
                        <a:t>is 1 (</a:t>
                      </a:r>
                      <a:r>
                        <a:rPr lang="en-US" sz="1400" b="0" i="0">
                          <a:solidFill>
                            <a:srgbClr val="638DAE"/>
                          </a:solidFill>
                          <a:effectLst/>
                          <a:latin typeface="Times New Roman" panose="02020603050405020304" pitchFamily="18" charset="0"/>
                          <a:cs typeface="Times New Roman" panose="02020603050405020304" pitchFamily="18" charset="0"/>
                        </a:rPr>
                        <a:t>true</a:t>
                      </a:r>
                      <a:r>
                        <a:rPr lang="en-US" sz="1200" b="0" i="0">
                          <a:solidFill>
                            <a:srgbClr val="231F20"/>
                          </a:solidFill>
                          <a:effectLst/>
                          <a:latin typeface="Times New Roman" panose="02020603050405020304" pitchFamily="18" charset="0"/>
                          <a:cs typeface="Times New Roman" panose="02020603050405020304" pitchFamily="18" charset="0"/>
                        </a:rPr>
                        <a: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83143890"/>
                  </a:ext>
                </a:extLst>
              </a:tr>
              <a:tr h="391918">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isupper(x)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&lt;cctype&gt;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1 (</a:t>
                      </a:r>
                      <a:r>
                        <a:rPr lang="en-US" sz="1400" b="0" i="0">
                          <a:solidFill>
                            <a:srgbClr val="638DAE"/>
                          </a:solidFill>
                          <a:effectLst/>
                          <a:latin typeface="Times New Roman" panose="02020603050405020304" pitchFamily="18" charset="0"/>
                          <a:cs typeface="Times New Roman" panose="02020603050405020304" pitchFamily="18" charset="0"/>
                        </a:rPr>
                        <a:t>true</a:t>
                      </a:r>
                      <a:r>
                        <a:rPr lang="en-US" sz="1200" b="0" i="0">
                          <a:solidFill>
                            <a:srgbClr val="231F20"/>
                          </a:solidFill>
                          <a:effectLst/>
                          <a:latin typeface="Times New Roman" panose="02020603050405020304" pitchFamily="18" charset="0"/>
                          <a:cs typeface="Times New Roman" panose="02020603050405020304" pitchFamily="18" charset="0"/>
                        </a:rPr>
                        <a:t>) if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is </a:t>
                      </a:r>
                      <a:r>
                        <a:rPr lang="en-US" sz="1200" b="0" i="0" smtClean="0">
                          <a:solidFill>
                            <a:srgbClr val="231F20"/>
                          </a:solidFill>
                          <a:effectLst/>
                          <a:latin typeface="Times New Roman" panose="02020603050405020304" pitchFamily="18" charset="0"/>
                          <a:cs typeface="Times New Roman" panose="02020603050405020304" pitchFamily="18" charset="0"/>
                        </a:rPr>
                        <a:t>an uppercase </a:t>
                      </a:r>
                      <a:r>
                        <a:rPr lang="en-US" sz="1200" b="0" i="0">
                          <a:solidFill>
                            <a:srgbClr val="231F20"/>
                          </a:solidFill>
                          <a:effectLst/>
                          <a:latin typeface="Times New Roman" panose="02020603050405020304" pitchFamily="18" charset="0"/>
                          <a:cs typeface="Times New Roman" panose="02020603050405020304" pitchFamily="18" charset="0"/>
                        </a:rPr>
                        <a:t>letter; otherwise</a:t>
                      </a:r>
                      <a:r>
                        <a:rPr lang="en-US" sz="1200" b="0" i="0" smtClean="0">
                          <a:solidFill>
                            <a:srgbClr val="231F20"/>
                          </a:solidFill>
                          <a:effectLst/>
                          <a:latin typeface="Times New Roman" panose="02020603050405020304" pitchFamily="18" charset="0"/>
                          <a:cs typeface="Times New Roman" panose="02020603050405020304" pitchFamily="18" charset="0"/>
                        </a:rPr>
                        <a:t>, it </a:t>
                      </a:r>
                      <a:r>
                        <a:rPr lang="en-US" sz="1200" b="0" i="0">
                          <a:solidFill>
                            <a:srgbClr val="231F20"/>
                          </a:solidFill>
                          <a:effectLst/>
                          <a:latin typeface="Times New Roman" panose="02020603050405020304" pitchFamily="18" charset="0"/>
                          <a:cs typeface="Times New Roman" panose="02020603050405020304" pitchFamily="18" charset="0"/>
                        </a:rPr>
                        <a:t>returns 0 (</a:t>
                      </a:r>
                      <a:r>
                        <a:rPr lang="en-US" sz="1400" b="0" i="0">
                          <a:solidFill>
                            <a:srgbClr val="638DAE"/>
                          </a:solidFill>
                          <a:effectLst/>
                          <a:latin typeface="Times New Roman" panose="02020603050405020304" pitchFamily="18" charset="0"/>
                          <a:cs typeface="Times New Roman" panose="02020603050405020304" pitchFamily="18" charset="0"/>
                        </a:rPr>
                        <a:t>false</a:t>
                      </a:r>
                      <a:r>
                        <a:rPr lang="en-US" sz="1200" b="0" i="0" smtClean="0">
                          <a:solidFill>
                            <a:srgbClr val="231F20"/>
                          </a:solidFill>
                          <a:effectLst/>
                          <a:latin typeface="Times New Roman" panose="02020603050405020304" pitchFamily="18" charset="0"/>
                          <a:cs typeface="Times New Roman" panose="02020603050405020304" pitchFamily="18" charset="0"/>
                        </a:rPr>
                        <a:t>); </a:t>
                      </a:r>
                      <a:r>
                        <a:rPr lang="en-US" sz="1400" b="0" i="0" smtClean="0">
                          <a:solidFill>
                            <a:srgbClr val="231F20"/>
                          </a:solidFill>
                          <a:effectLst/>
                          <a:latin typeface="Times New Roman" panose="02020603050405020304" pitchFamily="18" charset="0"/>
                          <a:cs typeface="Times New Roman" panose="02020603050405020304" pitchFamily="18" charset="0"/>
                        </a:rPr>
                        <a:t>isupper</a:t>
                      </a:r>
                      <a:r>
                        <a:rPr lang="en-US" sz="1400" b="0" i="0">
                          <a:solidFill>
                            <a:srgbClr val="231F20"/>
                          </a:solidFill>
                          <a:effectLst/>
                          <a:latin typeface="Times New Roman" panose="02020603050405020304" pitchFamily="18" charset="0"/>
                          <a:cs typeface="Times New Roman" panose="02020603050405020304" pitchFamily="18" charset="0"/>
                        </a:rPr>
                        <a:t>('K') </a:t>
                      </a:r>
                      <a:r>
                        <a:rPr lang="en-US" sz="1200" b="0" i="0">
                          <a:solidFill>
                            <a:srgbClr val="231F20"/>
                          </a:solidFill>
                          <a:effectLst/>
                          <a:latin typeface="Times New Roman" panose="02020603050405020304" pitchFamily="18" charset="0"/>
                          <a:cs typeface="Times New Roman" panose="02020603050405020304" pitchFamily="18" charset="0"/>
                        </a:rPr>
                        <a:t>is 1 (</a:t>
                      </a:r>
                      <a:r>
                        <a:rPr lang="en-US" sz="1400" b="0" i="0">
                          <a:solidFill>
                            <a:srgbClr val="638DAE"/>
                          </a:solidFill>
                          <a:effectLst/>
                          <a:latin typeface="Times New Roman" panose="02020603050405020304" pitchFamily="18" charset="0"/>
                          <a:cs typeface="Times New Roman" panose="02020603050405020304" pitchFamily="18" charset="0"/>
                        </a:rPr>
                        <a:t>true</a:t>
                      </a:r>
                      <a:r>
                        <a:rPr lang="en-US" sz="1200" b="0" i="0">
                          <a:solidFill>
                            <a:srgbClr val="231F20"/>
                          </a:solidFill>
                          <a:effectLst/>
                          <a:latin typeface="Times New Roman" panose="02020603050405020304" pitchFamily="18" charset="0"/>
                          <a:cs typeface="Times New Roman" panose="02020603050405020304" pitchFamily="18" charset="0"/>
                        </a:rPr>
                        <a: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76826759"/>
                  </a:ext>
                </a:extLst>
              </a:tr>
              <a:tr h="663659">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pow(x, y)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&lt;cmath&gt;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a:t>
                      </a:r>
                      <a:r>
                        <a:rPr lang="en-US" sz="1400" b="0" i="0">
                          <a:solidFill>
                            <a:srgbClr val="231F20"/>
                          </a:solidFill>
                          <a:effectLst/>
                          <a:latin typeface="Times New Roman" panose="02020603050405020304" pitchFamily="18" charset="0"/>
                          <a:cs typeface="Times New Roman" panose="02020603050405020304" pitchFamily="18" charset="0"/>
                        </a:rPr>
                        <a:t>x</a:t>
                      </a:r>
                      <a:r>
                        <a:rPr lang="en-US" sz="1050" b="0" i="0">
                          <a:solidFill>
                            <a:srgbClr val="231F20"/>
                          </a:solidFill>
                          <a:effectLst/>
                          <a:latin typeface="Times New Roman" panose="02020603050405020304" pitchFamily="18" charset="0"/>
                          <a:cs typeface="Times New Roman" panose="02020603050405020304" pitchFamily="18" charset="0"/>
                        </a:rPr>
                        <a:t>y</a:t>
                      </a:r>
                      <a:r>
                        <a:rPr lang="en-US" sz="1200" b="0" i="0">
                          <a:solidFill>
                            <a:srgbClr val="231F20"/>
                          </a:solidFill>
                          <a:effectLst/>
                          <a:latin typeface="Times New Roman" panose="02020603050405020304" pitchFamily="18" charset="0"/>
                          <a:cs typeface="Times New Roman" panose="02020603050405020304" pitchFamily="18" charset="0"/>
                        </a:rPr>
                        <a:t>; if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is negative, </a:t>
                      </a:r>
                      <a:r>
                        <a:rPr lang="en-US" sz="1400" b="0" i="0" smtClean="0">
                          <a:solidFill>
                            <a:srgbClr val="231F20"/>
                          </a:solidFill>
                          <a:effectLst/>
                          <a:latin typeface="Times New Roman" panose="02020603050405020304" pitchFamily="18" charset="0"/>
                          <a:cs typeface="Times New Roman" panose="02020603050405020304" pitchFamily="18" charset="0"/>
                        </a:rPr>
                        <a:t>y </a:t>
                      </a:r>
                      <a:r>
                        <a:rPr lang="en-US" sz="1200" b="0" i="0" smtClean="0">
                          <a:solidFill>
                            <a:srgbClr val="231F20"/>
                          </a:solidFill>
                          <a:effectLst/>
                          <a:latin typeface="Times New Roman" panose="02020603050405020304" pitchFamily="18" charset="0"/>
                          <a:cs typeface="Times New Roman" panose="02020603050405020304" pitchFamily="18" charset="0"/>
                        </a:rPr>
                        <a:t>must </a:t>
                      </a:r>
                      <a:r>
                        <a:rPr lang="en-US" sz="1200" b="0" i="0">
                          <a:solidFill>
                            <a:srgbClr val="231F20"/>
                          </a:solidFill>
                          <a:effectLst/>
                          <a:latin typeface="Times New Roman" panose="02020603050405020304" pitchFamily="18" charset="0"/>
                          <a:cs typeface="Times New Roman" panose="02020603050405020304" pitchFamily="18" charset="0"/>
                        </a:rPr>
                        <a:t>be a whole number</a:t>
                      </a:r>
                      <a:r>
                        <a:rPr lang="en-US" sz="1200" b="0" i="0" smtClean="0">
                          <a:solidFill>
                            <a:srgbClr val="231F20"/>
                          </a:solidFill>
                          <a:effectLst/>
                          <a:latin typeface="Times New Roman" panose="02020603050405020304" pitchFamily="18" charset="0"/>
                          <a:cs typeface="Times New Roman" panose="02020603050405020304" pitchFamily="18" charset="0"/>
                        </a:rPr>
                        <a:t>: </a:t>
                      </a:r>
                      <a:r>
                        <a:rPr lang="en-US" sz="1400" b="0" i="0" smtClean="0">
                          <a:solidFill>
                            <a:srgbClr val="231F20"/>
                          </a:solidFill>
                          <a:effectLst/>
                          <a:latin typeface="Times New Roman" panose="02020603050405020304" pitchFamily="18" charset="0"/>
                          <a:cs typeface="Times New Roman" panose="02020603050405020304" pitchFamily="18" charset="0"/>
                        </a:rPr>
                        <a:t>pow(0.16</a:t>
                      </a:r>
                      <a:r>
                        <a:rPr lang="en-US" sz="1400" b="0" i="0">
                          <a:solidFill>
                            <a:srgbClr val="231F20"/>
                          </a:solidFill>
                          <a:effectLst/>
                          <a:latin typeface="Times New Roman" panose="02020603050405020304" pitchFamily="18" charset="0"/>
                          <a:cs typeface="Times New Roman" panose="02020603050405020304" pitchFamily="18" charset="0"/>
                        </a:rPr>
                        <a:t>, 0.5) = 0.4</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5042676"/>
                  </a:ext>
                </a:extLst>
              </a:tr>
              <a:tr h="577970">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sqrt(x)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&lt;cmath&gt;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the </a:t>
                      </a:r>
                      <a:r>
                        <a:rPr lang="en-US" sz="1200" b="0" i="0" smtClean="0">
                          <a:solidFill>
                            <a:srgbClr val="231F20"/>
                          </a:solidFill>
                          <a:effectLst/>
                          <a:latin typeface="Times New Roman" panose="02020603050405020304" pitchFamily="18" charset="0"/>
                          <a:cs typeface="Times New Roman" panose="02020603050405020304" pitchFamily="18" charset="0"/>
                        </a:rPr>
                        <a:t>nonnegative square </a:t>
                      </a:r>
                      <a:r>
                        <a:rPr lang="en-US" sz="1200" b="0" i="0">
                          <a:solidFill>
                            <a:srgbClr val="231F20"/>
                          </a:solidFill>
                          <a:effectLst/>
                          <a:latin typeface="Times New Roman" panose="02020603050405020304" pitchFamily="18" charset="0"/>
                          <a:cs typeface="Times New Roman" panose="02020603050405020304" pitchFamily="18" charset="0"/>
                        </a:rPr>
                        <a:t>root of </a:t>
                      </a:r>
                      <a:r>
                        <a:rPr lang="en-US" sz="1400" b="0" i="0">
                          <a:solidFill>
                            <a:srgbClr val="231F20"/>
                          </a:solidFill>
                          <a:effectLst/>
                          <a:latin typeface="Times New Roman" panose="02020603050405020304" pitchFamily="18" charset="0"/>
                          <a:cs typeface="Times New Roman" panose="02020603050405020304" pitchFamily="18" charset="0"/>
                        </a:rPr>
                        <a:t>x</a:t>
                      </a:r>
                      <a:r>
                        <a:rPr lang="en-US" sz="1200" b="0" i="0">
                          <a:solidFill>
                            <a:srgbClr val="231F20"/>
                          </a:solidFill>
                          <a:effectLst/>
                          <a:latin typeface="Times New Roman" panose="02020603050405020304" pitchFamily="18" charset="0"/>
                          <a:cs typeface="Times New Roman" panose="02020603050405020304" pitchFamily="18" charset="0"/>
                        </a:rPr>
                        <a:t>;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must </a:t>
                      </a:r>
                      <a:r>
                        <a:rPr lang="en-US" sz="1200" b="0" i="0" smtClean="0">
                          <a:solidFill>
                            <a:srgbClr val="231F20"/>
                          </a:solidFill>
                          <a:effectLst/>
                          <a:latin typeface="Times New Roman" panose="02020603050405020304" pitchFamily="18" charset="0"/>
                          <a:cs typeface="Times New Roman" panose="02020603050405020304" pitchFamily="18" charset="0"/>
                        </a:rPr>
                        <a:t>be nonnegative</a:t>
                      </a:r>
                      <a:r>
                        <a:rPr lang="en-US" sz="1200" b="0" i="0">
                          <a:solidFill>
                            <a:srgbClr val="231F20"/>
                          </a:solidFill>
                          <a:effectLst/>
                          <a:latin typeface="Times New Roman" panose="02020603050405020304" pitchFamily="18" charset="0"/>
                          <a:cs typeface="Times New Roman" panose="02020603050405020304" pitchFamily="18" charset="0"/>
                        </a:rPr>
                        <a:t>: </a:t>
                      </a:r>
                      <a:r>
                        <a:rPr lang="en-US" sz="1400" b="0" i="0">
                          <a:solidFill>
                            <a:srgbClr val="231F20"/>
                          </a:solidFill>
                          <a:effectLst/>
                          <a:latin typeface="Times New Roman" panose="02020603050405020304" pitchFamily="18" charset="0"/>
                          <a:cs typeface="Times New Roman" panose="02020603050405020304" pitchFamily="18" charset="0"/>
                        </a:rPr>
                        <a:t>sqrt(4.0) </a:t>
                      </a:r>
                      <a:r>
                        <a:rPr lang="en-US" sz="1400" b="0" i="0" smtClean="0">
                          <a:solidFill>
                            <a:srgbClr val="231F20"/>
                          </a:solidFill>
                          <a:effectLst/>
                          <a:latin typeface="Times New Roman" panose="02020603050405020304" pitchFamily="18" charset="0"/>
                          <a:cs typeface="Times New Roman" panose="02020603050405020304" pitchFamily="18" charset="0"/>
                        </a:rPr>
                        <a:t>= 2.0</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double</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46997355"/>
                  </a:ext>
                </a:extLst>
              </a:tr>
              <a:tr h="569204">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tolower(x)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&lt;cctype&gt;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the lowercase </a:t>
                      </a:r>
                      <a:r>
                        <a:rPr lang="en-US" sz="1200" b="0" i="0" smtClean="0">
                          <a:solidFill>
                            <a:srgbClr val="231F20"/>
                          </a:solidFill>
                          <a:effectLst/>
                          <a:latin typeface="Times New Roman" panose="02020603050405020304" pitchFamily="18" charset="0"/>
                          <a:cs typeface="Times New Roman" panose="02020603050405020304" pitchFamily="18" charset="0"/>
                        </a:rPr>
                        <a:t>value of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is uppercase</a:t>
                      </a:r>
                      <a:r>
                        <a:rPr lang="en-US" sz="1200" b="0" i="0" smtClean="0">
                          <a:solidFill>
                            <a:srgbClr val="231F20"/>
                          </a:solidFill>
                          <a:effectLst/>
                          <a:latin typeface="Times New Roman" panose="02020603050405020304" pitchFamily="18" charset="0"/>
                          <a:cs typeface="Times New Roman" panose="02020603050405020304" pitchFamily="18" charset="0"/>
                        </a:rPr>
                        <a:t>; otherwise</a:t>
                      </a:r>
                      <a:r>
                        <a:rPr lang="en-US" sz="1200" b="0" i="0">
                          <a:solidFill>
                            <a:srgbClr val="231F20"/>
                          </a:solidFill>
                          <a:effectLst/>
                          <a:latin typeface="Times New Roman" panose="02020603050405020304" pitchFamily="18" charset="0"/>
                          <a:cs typeface="Times New Roman" panose="02020603050405020304" pitchFamily="18" charset="0"/>
                        </a:rPr>
                        <a:t>, it returns </a:t>
                      </a:r>
                      <a:r>
                        <a:rPr lang="en-US" sz="1400" b="0" i="0">
                          <a:solidFill>
                            <a:srgbClr val="231F20"/>
                          </a:solidFill>
                          <a:effectLst/>
                          <a:latin typeface="Times New Roman" panose="02020603050405020304" pitchFamily="18" charset="0"/>
                          <a:cs typeface="Times New Roman" panose="02020603050405020304" pitchFamily="18" charset="0"/>
                        </a:rPr>
                        <a:t>x</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1473895"/>
                  </a:ext>
                </a:extLst>
              </a:tr>
              <a:tr h="569204">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toupper(x)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231F20"/>
                          </a:solidFill>
                          <a:effectLst/>
                          <a:latin typeface="Times New Roman" panose="02020603050405020304" pitchFamily="18" charset="0"/>
                          <a:cs typeface="Times New Roman" panose="02020603050405020304" pitchFamily="18" charset="0"/>
                        </a:rPr>
                        <a:t>&lt;cctype&gt;</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l"/>
                      <a:r>
                        <a:rPr lang="en-US" sz="1200" b="0" i="0">
                          <a:solidFill>
                            <a:srgbClr val="231F20"/>
                          </a:solidFill>
                          <a:effectLst/>
                          <a:latin typeface="Times New Roman" panose="02020603050405020304" pitchFamily="18" charset="0"/>
                          <a:cs typeface="Times New Roman" panose="02020603050405020304" pitchFamily="18" charset="0"/>
                        </a:rPr>
                        <a:t>Returns the uppercase </a:t>
                      </a:r>
                      <a:r>
                        <a:rPr lang="en-US" sz="1200" b="0" i="0" smtClean="0">
                          <a:solidFill>
                            <a:srgbClr val="231F20"/>
                          </a:solidFill>
                          <a:effectLst/>
                          <a:latin typeface="Times New Roman" panose="02020603050405020304" pitchFamily="18" charset="0"/>
                          <a:cs typeface="Times New Roman" panose="02020603050405020304" pitchFamily="18" charset="0"/>
                        </a:rPr>
                        <a:t>value of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if </a:t>
                      </a:r>
                      <a:r>
                        <a:rPr lang="en-US" sz="1400" b="0" i="0">
                          <a:solidFill>
                            <a:srgbClr val="231F20"/>
                          </a:solidFill>
                          <a:effectLst/>
                          <a:latin typeface="Times New Roman" panose="02020603050405020304" pitchFamily="18" charset="0"/>
                          <a:cs typeface="Times New Roman" panose="02020603050405020304" pitchFamily="18" charset="0"/>
                        </a:rPr>
                        <a:t>x </a:t>
                      </a:r>
                      <a:r>
                        <a:rPr lang="en-US" sz="1200" b="0" i="0">
                          <a:solidFill>
                            <a:srgbClr val="231F20"/>
                          </a:solidFill>
                          <a:effectLst/>
                          <a:latin typeface="Times New Roman" panose="02020603050405020304" pitchFamily="18" charset="0"/>
                          <a:cs typeface="Times New Roman" panose="02020603050405020304" pitchFamily="18" charset="0"/>
                        </a:rPr>
                        <a:t>is lowercase</a:t>
                      </a:r>
                      <a:r>
                        <a:rPr lang="en-US" sz="1200" b="0" i="0" smtClean="0">
                          <a:solidFill>
                            <a:srgbClr val="231F20"/>
                          </a:solidFill>
                          <a:effectLst/>
                          <a:latin typeface="Times New Roman" panose="02020603050405020304" pitchFamily="18" charset="0"/>
                          <a:cs typeface="Times New Roman" panose="02020603050405020304" pitchFamily="18" charset="0"/>
                        </a:rPr>
                        <a:t>; otherwise</a:t>
                      </a:r>
                      <a:r>
                        <a:rPr lang="en-US" sz="1200" b="0" i="0">
                          <a:solidFill>
                            <a:srgbClr val="231F20"/>
                          </a:solidFill>
                          <a:effectLst/>
                          <a:latin typeface="Times New Roman" panose="02020603050405020304" pitchFamily="18" charset="0"/>
                          <a:cs typeface="Times New Roman" panose="02020603050405020304" pitchFamily="18" charset="0"/>
                        </a:rPr>
                        <a:t>, it returns </a:t>
                      </a:r>
                      <a:r>
                        <a:rPr lang="en-US" sz="1400" b="0" i="0">
                          <a:solidFill>
                            <a:srgbClr val="231F20"/>
                          </a:solidFill>
                          <a:effectLst/>
                          <a:latin typeface="Times New Roman" panose="02020603050405020304" pitchFamily="18" charset="0"/>
                          <a:cs typeface="Times New Roman" panose="02020603050405020304" pitchFamily="18" charset="0"/>
                        </a:rPr>
                        <a:t>x</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 </a:t>
                      </a:r>
                      <a:endParaRPr lang="en-US" sz="32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1400" b="0" i="0">
                          <a:solidFill>
                            <a:srgbClr val="638DAE"/>
                          </a:solidFill>
                          <a:effectLst/>
                          <a:latin typeface="Times New Roman" panose="02020603050405020304" pitchFamily="18" charset="0"/>
                          <a:cs typeface="Times New Roman" panose="02020603050405020304" pitchFamily="18" charset="0"/>
                        </a:rPr>
                        <a:t>int</a:t>
                      </a:r>
                      <a:endParaRPr lang="en-US" sz="32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87299930"/>
                  </a:ext>
                </a:extLst>
              </a:tr>
            </a:tbl>
          </a:graphicData>
        </a:graphic>
      </p:graphicFrame>
      <p:sp>
        <p:nvSpPr>
          <p:cNvPr id="4" name="날짜 개체 틀 3"/>
          <p:cNvSpPr>
            <a:spLocks noGrp="1"/>
          </p:cNvSpPr>
          <p:nvPr>
            <p:ph type="dt" sz="half" idx="10"/>
          </p:nvPr>
        </p:nvSpPr>
        <p:spPr/>
        <p:txBody>
          <a:bodyPr/>
          <a:lstStyle/>
          <a:p>
            <a:fld id="{076DBE4D-94B3-429A-AC5A-03A04F26F39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79</a:t>
            </a:fld>
            <a:endParaRPr lang="en-US"/>
          </a:p>
        </p:txBody>
      </p:sp>
    </p:spTree>
    <p:extLst>
      <p:ext uri="{BB962C8B-B14F-4D97-AF65-F5344CB8AC3E}">
        <p14:creationId xmlns:p14="http://schemas.microsoft.com/office/powerpoint/2010/main" val="230929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mtClean="0"/>
              <a:t>What is programming?</a:t>
            </a:r>
            <a:endParaRPr lang="ko-KR" altLang="en-US"/>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8</a:t>
            </a:fld>
            <a:endParaRPr lang="ko-KR" altLang="en-US"/>
          </a:p>
        </p:txBody>
      </p:sp>
      <p:sp>
        <p:nvSpPr>
          <p:cNvPr id="5" name="내용 개체 틀 4"/>
          <p:cNvSpPr>
            <a:spLocks noGrp="1"/>
          </p:cNvSpPr>
          <p:nvPr>
            <p:ph sz="quarter" idx="1"/>
          </p:nvPr>
        </p:nvSpPr>
        <p:spPr>
          <a:xfrm>
            <a:off x="1295400" y="1447799"/>
            <a:ext cx="7772400" cy="1303541"/>
          </a:xfrm>
        </p:spPr>
        <p:txBody>
          <a:bodyPr>
            <a:normAutofit fontScale="92500" lnSpcReduction="10000"/>
          </a:bodyPr>
          <a:lstStyle/>
          <a:p>
            <a:pPr>
              <a:buFont typeface="Arial" panose="020B0604020202020204" pitchFamily="34" charset="0"/>
              <a:buChar char="•"/>
            </a:pPr>
            <a:r>
              <a:rPr lang="en-US" altLang="ko-KR" smtClean="0"/>
              <a:t>Input</a:t>
            </a:r>
          </a:p>
          <a:p>
            <a:pPr>
              <a:buFont typeface="Arial" panose="020B0604020202020204" pitchFamily="34" charset="0"/>
              <a:buChar char="•"/>
            </a:pPr>
            <a:r>
              <a:rPr lang="en-US" altLang="ko-KR" smtClean="0"/>
              <a:t>Process</a:t>
            </a:r>
          </a:p>
          <a:p>
            <a:pPr>
              <a:buFont typeface="Arial" panose="020B0604020202020204" pitchFamily="34" charset="0"/>
              <a:buChar char="•"/>
            </a:pPr>
            <a:r>
              <a:rPr lang="en-US" altLang="ko-KR" smtClean="0"/>
              <a:t>Output</a:t>
            </a:r>
            <a:endParaRPr lang="ko-KR" altLang="en-US"/>
          </a:p>
        </p:txBody>
      </p:sp>
      <p:sp>
        <p:nvSpPr>
          <p:cNvPr id="3" name="바닥글 개체 틀 2"/>
          <p:cNvSpPr>
            <a:spLocks noGrp="1"/>
          </p:cNvSpPr>
          <p:nvPr>
            <p:ph type="ftr" sz="quarter" idx="11"/>
          </p:nvPr>
        </p:nvSpPr>
        <p:spPr/>
        <p:txBody>
          <a:bodyPr/>
          <a:lstStyle/>
          <a:p>
            <a:r>
              <a:rPr lang="en-US" altLang="ko-KR" smtClean="0"/>
              <a:t>C++ </a:t>
            </a:r>
            <a:r>
              <a:rPr lang="ko-KR" altLang="en-US" smtClean="0"/>
              <a:t>프로그래밍</a:t>
            </a:r>
            <a:endParaRPr lang="ko-KR" altLang="en-US"/>
          </a:p>
        </p:txBody>
      </p:sp>
      <p:sp>
        <p:nvSpPr>
          <p:cNvPr id="7" name="날짜 개체 틀 6"/>
          <p:cNvSpPr>
            <a:spLocks noGrp="1"/>
          </p:cNvSpPr>
          <p:nvPr>
            <p:ph type="dt" sz="half" idx="10"/>
          </p:nvPr>
        </p:nvSpPr>
        <p:spPr/>
        <p:txBody>
          <a:bodyPr/>
          <a:lstStyle/>
          <a:p>
            <a:fld id="{5D9043AC-E271-4FA6-83A3-900BE012D24B}" type="datetime1">
              <a:rPr lang="ko-KR" altLang="en-US" smtClean="0"/>
              <a:t>2018-06-09</a:t>
            </a:fld>
            <a:endParaRPr lang="en-US"/>
          </a:p>
        </p:txBody>
      </p:sp>
      <p:pic>
        <p:nvPicPr>
          <p:cNvPr id="9" name="Picture 4" descr="https://upload.wikimedia.org/wikipedia/commons/thumb/3/3b/Function_machine2.svg/220px-Function_machine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077" y="2577073"/>
            <a:ext cx="3258228" cy="32286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7056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User-Defined Functions (p. 343)</a:t>
            </a:r>
            <a:endParaRPr lang="en-US"/>
          </a:p>
        </p:txBody>
      </p:sp>
      <p:sp>
        <p:nvSpPr>
          <p:cNvPr id="3" name="내용 개체 틀 2"/>
          <p:cNvSpPr>
            <a:spLocks noGrp="1"/>
          </p:cNvSpPr>
          <p:nvPr>
            <p:ph idx="1"/>
          </p:nvPr>
        </p:nvSpPr>
        <p:spPr>
          <a:xfrm>
            <a:off x="681038" y="1255271"/>
            <a:ext cx="8543925" cy="2885408"/>
          </a:xfrm>
        </p:spPr>
        <p:txBody>
          <a:bodyPr>
            <a:normAutofit fontScale="92500" lnSpcReduction="10000"/>
          </a:bodyPr>
          <a:lstStyle/>
          <a:p>
            <a:r>
              <a:rPr lang="en-US" smtClean="0"/>
              <a:t>Define : Proto Type</a:t>
            </a:r>
          </a:p>
          <a:p>
            <a:pPr lvl="1"/>
            <a:r>
              <a:rPr lang="en-US" smtClean="0">
                <a:latin typeface="Consolas" panose="020B0609020204030204" pitchFamily="49" charset="0"/>
              </a:rPr>
              <a:t>functionType </a:t>
            </a:r>
            <a:r>
              <a:rPr lang="en-US">
                <a:latin typeface="Consolas" panose="020B0609020204030204" pitchFamily="49" charset="0"/>
              </a:rPr>
              <a:t>functionName(parameter list</a:t>
            </a:r>
            <a:r>
              <a:rPr lang="en-US" smtClean="0">
                <a:latin typeface="Consolas" panose="020B0609020204030204" pitchFamily="49" charset="0"/>
              </a:rPr>
              <a:t>) ; </a:t>
            </a:r>
            <a:endParaRPr lang="en-US" smtClean="0"/>
          </a:p>
          <a:p>
            <a:r>
              <a:rPr lang="en-US" smtClean="0"/>
              <a:t>Declaration :</a:t>
            </a:r>
          </a:p>
          <a:p>
            <a:pPr lvl="1"/>
            <a:r>
              <a:rPr lang="en-US">
                <a:latin typeface="Consolas" panose="020B0609020204030204" pitchFamily="49" charset="0"/>
              </a:rPr>
              <a:t>functionType </a:t>
            </a:r>
            <a:r>
              <a:rPr lang="en-US" smtClean="0">
                <a:latin typeface="Consolas" panose="020B0609020204030204" pitchFamily="49" charset="0"/>
              </a:rPr>
              <a:t>functionName(parameter </a:t>
            </a:r>
            <a:r>
              <a:rPr lang="en-US">
                <a:latin typeface="Consolas" panose="020B0609020204030204" pitchFamily="49" charset="0"/>
              </a:rPr>
              <a:t>list</a:t>
            </a:r>
            <a:r>
              <a:rPr lang="en-US" smtClean="0">
                <a:latin typeface="Consolas" panose="020B0609020204030204" pitchFamily="49" charset="0"/>
              </a:rPr>
              <a:t>) {</a:t>
            </a:r>
            <a:r>
              <a:rPr lang="en-US">
                <a:latin typeface="Consolas" panose="020B0609020204030204" pitchFamily="49" charset="0"/>
              </a:rPr>
              <a:t/>
            </a:r>
            <a:br>
              <a:rPr lang="en-US">
                <a:latin typeface="Consolas" panose="020B0609020204030204" pitchFamily="49" charset="0"/>
              </a:rPr>
            </a:br>
            <a:r>
              <a:rPr lang="en-US" smtClean="0">
                <a:latin typeface="Consolas" panose="020B0609020204030204" pitchFamily="49" charset="0"/>
              </a:rPr>
              <a:t>	statements</a:t>
            </a:r>
            <a:r>
              <a:rPr lang="en-US">
                <a:latin typeface="Consolas" panose="020B0609020204030204" pitchFamily="49" charset="0"/>
              </a:rPr>
              <a:t/>
            </a:r>
            <a:br>
              <a:rPr lang="en-US">
                <a:latin typeface="Consolas" panose="020B0609020204030204" pitchFamily="49" charset="0"/>
              </a:rPr>
            </a:br>
            <a:r>
              <a:rPr lang="en-US" smtClean="0">
                <a:latin typeface="Consolas" panose="020B0609020204030204" pitchFamily="49" charset="0"/>
              </a:rPr>
              <a:t>}</a:t>
            </a:r>
          </a:p>
          <a:p>
            <a:r>
              <a:rPr lang="en-US" smtClean="0">
                <a:latin typeface="Consolas" panose="020B0609020204030204" pitchFamily="49" charset="0"/>
              </a:rPr>
              <a:t>Ex: 6-10 :</a:t>
            </a:r>
          </a:p>
          <a:p>
            <a:pPr lvl="1"/>
            <a:r>
              <a:rPr lang="ko-KR" altLang="en-US" smtClean="0">
                <a:latin typeface="Consolas" panose="020B0609020204030204" pitchFamily="49" charset="0"/>
              </a:rPr>
              <a:t>삼각형 출력</a:t>
            </a:r>
            <a:endParaRPr lang="en-US"/>
          </a:p>
        </p:txBody>
      </p:sp>
      <p:sp>
        <p:nvSpPr>
          <p:cNvPr id="4" name="날짜 개체 틀 3"/>
          <p:cNvSpPr>
            <a:spLocks noGrp="1"/>
          </p:cNvSpPr>
          <p:nvPr>
            <p:ph type="dt" sz="half" idx="10"/>
          </p:nvPr>
        </p:nvSpPr>
        <p:spPr/>
        <p:txBody>
          <a:bodyPr/>
          <a:lstStyle/>
          <a:p>
            <a:fld id="{99FCFB84-DAAE-41C9-8F0A-3AF17CF53F2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80</a:t>
            </a:fld>
            <a:endParaRPr lang="en-US"/>
          </a:p>
        </p:txBody>
      </p:sp>
      <p:pic>
        <p:nvPicPr>
          <p:cNvPr id="9" name="그림 8"/>
          <p:cNvPicPr>
            <a:picLocks noChangeAspect="1"/>
          </p:cNvPicPr>
          <p:nvPr/>
        </p:nvPicPr>
        <p:blipFill>
          <a:blip r:embed="rId2"/>
          <a:stretch>
            <a:fillRect/>
          </a:stretch>
        </p:blipFill>
        <p:spPr>
          <a:xfrm>
            <a:off x="3699072" y="3209026"/>
            <a:ext cx="5525891" cy="3147326"/>
          </a:xfrm>
          <a:prstGeom prst="rect">
            <a:avLst/>
          </a:prstGeom>
        </p:spPr>
      </p:pic>
    </p:spTree>
    <p:extLst>
      <p:ext uri="{BB962C8B-B14F-4D97-AF65-F5344CB8AC3E}">
        <p14:creationId xmlns:p14="http://schemas.microsoft.com/office/powerpoint/2010/main" val="1912430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Reference Variable (p. 371)</a:t>
            </a:r>
            <a:endParaRPr lang="en-US"/>
          </a:p>
        </p:txBody>
      </p:sp>
      <p:sp>
        <p:nvSpPr>
          <p:cNvPr id="3" name="내용 개체 틀 2"/>
          <p:cNvSpPr>
            <a:spLocks noGrp="1"/>
          </p:cNvSpPr>
          <p:nvPr>
            <p:ph idx="1"/>
          </p:nvPr>
        </p:nvSpPr>
        <p:spPr/>
        <p:txBody>
          <a:bodyPr>
            <a:normAutofit/>
          </a:bodyPr>
          <a:lstStyle/>
          <a:p>
            <a:r>
              <a:rPr lang="en-US" smtClean="0"/>
              <a:t>A reference parameter </a:t>
            </a:r>
            <a:r>
              <a:rPr lang="en-US"/>
              <a:t>receives the address (memory location) of the actual </a:t>
            </a:r>
            <a:r>
              <a:rPr lang="en-US" smtClean="0"/>
              <a:t>parameter.</a:t>
            </a:r>
          </a:p>
          <a:p>
            <a:r>
              <a:rPr lang="en-US"/>
              <a:t>Reference parameters are useful in three situations</a:t>
            </a:r>
            <a:r>
              <a:rPr lang="en-US" smtClean="0"/>
              <a:t>:</a:t>
            </a:r>
          </a:p>
          <a:p>
            <a:pPr lvl="1"/>
            <a:r>
              <a:rPr lang="en-US" smtClean="0"/>
              <a:t>When </a:t>
            </a:r>
            <a:r>
              <a:rPr lang="en-US"/>
              <a:t>the value of the actual parameter needs to be </a:t>
            </a:r>
            <a:r>
              <a:rPr lang="en-US" smtClean="0"/>
              <a:t>changed</a:t>
            </a:r>
          </a:p>
          <a:p>
            <a:pPr lvl="1"/>
            <a:r>
              <a:rPr lang="en-US" smtClean="0"/>
              <a:t>When </a:t>
            </a:r>
            <a:r>
              <a:rPr lang="en-US"/>
              <a:t>you want to return more than one value from a </a:t>
            </a:r>
            <a:r>
              <a:rPr lang="en-US" smtClean="0"/>
              <a:t>function</a:t>
            </a:r>
          </a:p>
          <a:p>
            <a:pPr lvl="1"/>
            <a:r>
              <a:rPr lang="en-US" smtClean="0"/>
              <a:t>When </a:t>
            </a:r>
            <a:r>
              <a:rPr lang="en-US"/>
              <a:t>passing the address would save memory space and time relative </a:t>
            </a:r>
            <a:r>
              <a:rPr lang="en-US" smtClean="0"/>
              <a:t>to copying </a:t>
            </a:r>
            <a:r>
              <a:rPr lang="en-US"/>
              <a:t>a large amount of </a:t>
            </a:r>
            <a:r>
              <a:rPr lang="en-US" smtClean="0"/>
              <a:t>data</a:t>
            </a:r>
          </a:p>
          <a:p>
            <a:endParaRPr lang="en-US"/>
          </a:p>
        </p:txBody>
      </p:sp>
      <p:sp>
        <p:nvSpPr>
          <p:cNvPr id="4" name="날짜 개체 틀 3"/>
          <p:cNvSpPr>
            <a:spLocks noGrp="1"/>
          </p:cNvSpPr>
          <p:nvPr>
            <p:ph type="dt" sz="half" idx="10"/>
          </p:nvPr>
        </p:nvSpPr>
        <p:spPr/>
        <p:txBody>
          <a:bodyPr/>
          <a:lstStyle/>
          <a:p>
            <a:fld id="{747CBBF6-4AFC-470B-AFF6-7716C477E9B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81</a:t>
            </a:fld>
            <a:endParaRPr lang="en-US"/>
          </a:p>
        </p:txBody>
      </p:sp>
    </p:spTree>
    <p:extLst>
      <p:ext uri="{BB962C8B-B14F-4D97-AF65-F5344CB8AC3E}">
        <p14:creationId xmlns:p14="http://schemas.microsoft.com/office/powerpoint/2010/main" val="3530590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mtClean="0"/>
              <a:t>Static and Automatic Variable (p. 395)</a:t>
            </a:r>
            <a:endParaRPr lang="en-US"/>
          </a:p>
        </p:txBody>
      </p:sp>
      <p:sp>
        <p:nvSpPr>
          <p:cNvPr id="3" name="내용 개체 틀 2"/>
          <p:cNvSpPr>
            <a:spLocks noGrp="1"/>
          </p:cNvSpPr>
          <p:nvPr>
            <p:ph idx="1"/>
          </p:nvPr>
        </p:nvSpPr>
        <p:spPr/>
        <p:txBody>
          <a:bodyPr/>
          <a:lstStyle/>
          <a:p>
            <a:r>
              <a:rPr lang="en-US" smtClean="0"/>
              <a:t>Automatic variable:</a:t>
            </a:r>
          </a:p>
          <a:p>
            <a:pPr lvl="1"/>
            <a:r>
              <a:rPr lang="en-US" smtClean="0"/>
              <a:t>is </a:t>
            </a:r>
            <a:r>
              <a:rPr lang="en-US"/>
              <a:t>allocated at block entry and deallocated at block </a:t>
            </a:r>
            <a:r>
              <a:rPr lang="en-US" smtClean="0"/>
              <a:t>exit.</a:t>
            </a:r>
          </a:p>
          <a:p>
            <a:r>
              <a:rPr lang="en-US" smtClean="0"/>
              <a:t>Static Variable:</a:t>
            </a:r>
          </a:p>
          <a:p>
            <a:pPr lvl="1"/>
            <a:r>
              <a:rPr lang="en-US" smtClean="0"/>
              <a:t>remains allocated on a memory as </a:t>
            </a:r>
            <a:r>
              <a:rPr lang="en-US"/>
              <a:t>long as </a:t>
            </a:r>
            <a:r>
              <a:rPr lang="en-US" smtClean="0"/>
              <a:t>the program executes.</a:t>
            </a:r>
          </a:p>
          <a:p>
            <a:pPr lvl="1"/>
            <a:r>
              <a:rPr lang="en-US"/>
              <a:t>Syntax: </a:t>
            </a:r>
            <a:endParaRPr lang="en-US" smtClean="0"/>
          </a:p>
          <a:p>
            <a:pPr lvl="2"/>
            <a:r>
              <a:rPr lang="en-US" sz="2400" smtClean="0">
                <a:solidFill>
                  <a:srgbClr val="0070C0"/>
                </a:solidFill>
                <a:latin typeface="Consolas" panose="020B0609020204030204" pitchFamily="49" charset="0"/>
              </a:rPr>
              <a:t>static</a:t>
            </a:r>
            <a:r>
              <a:rPr lang="en-US" sz="2400" smtClean="0">
                <a:latin typeface="Consolas" panose="020B0609020204030204" pitchFamily="49" charset="0"/>
              </a:rPr>
              <a:t> Type </a:t>
            </a:r>
            <a:r>
              <a:rPr lang="en-US" sz="2400">
                <a:solidFill>
                  <a:schemeClr val="accent2">
                    <a:lumMod val="75000"/>
                  </a:schemeClr>
                </a:solidFill>
                <a:latin typeface="Consolas" panose="020B0609020204030204" pitchFamily="49" charset="0"/>
              </a:rPr>
              <a:t>identifier</a:t>
            </a:r>
            <a:r>
              <a:rPr lang="en-US" sz="2400">
                <a:latin typeface="Consolas" panose="020B0609020204030204" pitchFamily="49" charset="0"/>
              </a:rPr>
              <a:t>;</a:t>
            </a:r>
            <a:endParaRPr lang="en-US">
              <a:latin typeface="Consolas" panose="020B0609020204030204" pitchFamily="49" charset="0"/>
            </a:endParaRPr>
          </a:p>
          <a:p>
            <a:endParaRPr lang="en-US"/>
          </a:p>
        </p:txBody>
      </p:sp>
      <p:sp>
        <p:nvSpPr>
          <p:cNvPr id="4" name="날짜 개체 틀 3"/>
          <p:cNvSpPr>
            <a:spLocks noGrp="1"/>
          </p:cNvSpPr>
          <p:nvPr>
            <p:ph type="dt" sz="half" idx="10"/>
          </p:nvPr>
        </p:nvSpPr>
        <p:spPr/>
        <p:txBody>
          <a:bodyPr/>
          <a:lstStyle/>
          <a:p>
            <a:fld id="{AA7973C4-31BB-4513-842B-D0275A37CA06}"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82</a:t>
            </a:fld>
            <a:endParaRPr lang="en-US"/>
          </a:p>
        </p:txBody>
      </p:sp>
    </p:spTree>
    <p:extLst>
      <p:ext uri="{BB962C8B-B14F-4D97-AF65-F5344CB8AC3E}">
        <p14:creationId xmlns:p14="http://schemas.microsoft.com/office/powerpoint/2010/main" val="837837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Function Overloading (p. 399)</a:t>
            </a:r>
            <a:endParaRPr lang="en-US"/>
          </a:p>
        </p:txBody>
      </p:sp>
      <p:sp>
        <p:nvSpPr>
          <p:cNvPr id="3" name="내용 개체 틀 2"/>
          <p:cNvSpPr>
            <a:spLocks noGrp="1"/>
          </p:cNvSpPr>
          <p:nvPr>
            <p:ph idx="1"/>
          </p:nvPr>
        </p:nvSpPr>
        <p:spPr/>
        <p:txBody>
          <a:bodyPr/>
          <a:lstStyle/>
          <a:p>
            <a:r>
              <a:rPr lang="en-US" smtClean="0"/>
              <a:t>Function overloading</a:t>
            </a:r>
          </a:p>
          <a:p>
            <a:pPr lvl="1"/>
            <a:r>
              <a:rPr lang="en-US" smtClean="0"/>
              <a:t>Functions </a:t>
            </a:r>
            <a:r>
              <a:rPr lang="en-US"/>
              <a:t>can have the same name</a:t>
            </a:r>
            <a:r>
              <a:rPr lang="en-US" smtClean="0"/>
              <a:t>.</a:t>
            </a:r>
          </a:p>
          <a:p>
            <a:pPr lvl="1"/>
            <a:r>
              <a:rPr lang="en-US" smtClean="0"/>
              <a:t>The parameter type is different.</a:t>
            </a:r>
          </a:p>
          <a:p>
            <a:r>
              <a:rPr lang="en-US" smtClean="0"/>
              <a:t>Ex.</a:t>
            </a:r>
          </a:p>
          <a:p>
            <a:pPr lvl="1"/>
            <a:r>
              <a:rPr lang="en-US">
                <a:latin typeface="Consolas" panose="020B0609020204030204" pitchFamily="49" charset="0"/>
              </a:rPr>
              <a:t>void </a:t>
            </a:r>
            <a:r>
              <a:rPr lang="en-US" smtClean="0">
                <a:latin typeface="Consolas" panose="020B0609020204030204" pitchFamily="49" charset="0"/>
              </a:rPr>
              <a:t>f(int </a:t>
            </a:r>
            <a:r>
              <a:rPr lang="en-US">
                <a:latin typeface="Consolas" panose="020B0609020204030204" pitchFamily="49" charset="0"/>
              </a:rPr>
              <a:t>x)</a:t>
            </a:r>
          </a:p>
          <a:p>
            <a:pPr lvl="1"/>
            <a:r>
              <a:rPr lang="en-US">
                <a:latin typeface="Consolas" panose="020B0609020204030204" pitchFamily="49" charset="0"/>
              </a:rPr>
              <a:t>void </a:t>
            </a:r>
            <a:r>
              <a:rPr lang="en-US" smtClean="0">
                <a:latin typeface="Consolas" panose="020B0609020204030204" pitchFamily="49" charset="0"/>
              </a:rPr>
              <a:t>f(int </a:t>
            </a:r>
            <a:r>
              <a:rPr lang="en-US">
                <a:latin typeface="Consolas" panose="020B0609020204030204" pitchFamily="49" charset="0"/>
              </a:rPr>
              <a:t>x, double y)</a:t>
            </a:r>
          </a:p>
          <a:p>
            <a:pPr lvl="1"/>
            <a:r>
              <a:rPr lang="en-US">
                <a:latin typeface="Consolas" panose="020B0609020204030204" pitchFamily="49" charset="0"/>
              </a:rPr>
              <a:t>void </a:t>
            </a:r>
            <a:r>
              <a:rPr lang="en-US" smtClean="0">
                <a:latin typeface="Consolas" panose="020B0609020204030204" pitchFamily="49" charset="0"/>
              </a:rPr>
              <a:t>f(double </a:t>
            </a:r>
            <a:r>
              <a:rPr lang="en-US">
                <a:latin typeface="Consolas" panose="020B0609020204030204" pitchFamily="49" charset="0"/>
              </a:rPr>
              <a:t>y, int x)</a:t>
            </a:r>
          </a:p>
          <a:p>
            <a:pPr lvl="1"/>
            <a:r>
              <a:rPr lang="en-US">
                <a:latin typeface="Consolas" panose="020B0609020204030204" pitchFamily="49" charset="0"/>
              </a:rPr>
              <a:t>int </a:t>
            </a:r>
            <a:r>
              <a:rPr lang="en-US" smtClean="0">
                <a:latin typeface="Consolas" panose="020B0609020204030204" pitchFamily="49" charset="0"/>
              </a:rPr>
              <a:t> f(char </a:t>
            </a:r>
            <a:r>
              <a:rPr lang="en-US">
                <a:latin typeface="Consolas" panose="020B0609020204030204" pitchFamily="49" charset="0"/>
              </a:rPr>
              <a:t>ch, int x, double y)</a:t>
            </a:r>
          </a:p>
          <a:p>
            <a:pPr lvl="1"/>
            <a:r>
              <a:rPr lang="en-US">
                <a:latin typeface="Consolas" panose="020B0609020204030204" pitchFamily="49" charset="0"/>
              </a:rPr>
              <a:t>int </a:t>
            </a:r>
            <a:r>
              <a:rPr lang="en-US" smtClean="0">
                <a:latin typeface="Consolas" panose="020B0609020204030204" pitchFamily="49" charset="0"/>
              </a:rPr>
              <a:t> f(char </a:t>
            </a:r>
            <a:r>
              <a:rPr lang="en-US">
                <a:latin typeface="Consolas" panose="020B0609020204030204" pitchFamily="49" charset="0"/>
              </a:rPr>
              <a:t>ch, int x, string name</a:t>
            </a:r>
            <a:r>
              <a:rPr lang="en-US" smtClean="0">
                <a:latin typeface="Consolas" panose="020B0609020204030204" pitchFamily="49" charset="0"/>
              </a:rPr>
              <a:t>)</a:t>
            </a:r>
          </a:p>
        </p:txBody>
      </p:sp>
      <p:sp>
        <p:nvSpPr>
          <p:cNvPr id="4" name="날짜 개체 틀 3"/>
          <p:cNvSpPr>
            <a:spLocks noGrp="1"/>
          </p:cNvSpPr>
          <p:nvPr>
            <p:ph type="dt" sz="half" idx="10"/>
          </p:nvPr>
        </p:nvSpPr>
        <p:spPr/>
        <p:txBody>
          <a:bodyPr/>
          <a:lstStyle/>
          <a:p>
            <a:fld id="{06994E83-87F2-4A68-9304-6A7B7854778B}"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83</a:t>
            </a:fld>
            <a:endParaRPr lang="en-US"/>
          </a:p>
        </p:txBody>
      </p:sp>
    </p:spTree>
    <p:extLst>
      <p:ext uri="{BB962C8B-B14F-4D97-AF65-F5344CB8AC3E}">
        <p14:creationId xmlns:p14="http://schemas.microsoft.com/office/powerpoint/2010/main" val="3494508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Ex: Couse Average (p. 417)</a:t>
            </a:r>
            <a:endParaRPr lang="en-US"/>
          </a:p>
        </p:txBody>
      </p:sp>
      <p:sp>
        <p:nvSpPr>
          <p:cNvPr id="3" name="내용 개체 틀 2"/>
          <p:cNvSpPr>
            <a:spLocks noGrp="1"/>
          </p:cNvSpPr>
          <p:nvPr>
            <p:ph idx="1"/>
          </p:nvPr>
        </p:nvSpPr>
        <p:spPr/>
        <p:txBody>
          <a:bodyPr>
            <a:normAutofit fontScale="85000" lnSpcReduction="10000"/>
          </a:bodyPr>
          <a:lstStyle/>
          <a:p>
            <a:pPr>
              <a:lnSpc>
                <a:spcPct val="120000"/>
              </a:lnSpc>
            </a:pPr>
            <a:r>
              <a:rPr lang="en-US"/>
              <a:t>Input </a:t>
            </a:r>
            <a:r>
              <a:rPr lang="en-US" smtClean="0"/>
              <a:t>Data</a:t>
            </a:r>
            <a:endParaRPr lang="en-US" smtClean="0">
              <a:latin typeface="Consolas" panose="020B0609020204030204" pitchFamily="49" charset="0"/>
            </a:endParaRPr>
          </a:p>
          <a:p>
            <a:pPr lvl="1">
              <a:lnSpc>
                <a:spcPct val="120000"/>
              </a:lnSpc>
            </a:pPr>
            <a:r>
              <a:rPr lang="en-US" smtClean="0">
                <a:latin typeface="Consolas" panose="020B0609020204030204" pitchFamily="49" charset="0"/>
              </a:rPr>
              <a:t>CSC </a:t>
            </a:r>
            <a:r>
              <a:rPr lang="en-US">
                <a:latin typeface="Consolas" panose="020B0609020204030204" pitchFamily="49" charset="0"/>
              </a:rPr>
              <a:t>90 75 90 75 80 89 100 60 80 70 80 -999</a:t>
            </a:r>
          </a:p>
          <a:p>
            <a:pPr lvl="1">
              <a:lnSpc>
                <a:spcPct val="120000"/>
              </a:lnSpc>
            </a:pPr>
            <a:r>
              <a:rPr lang="en-US">
                <a:latin typeface="Consolas" panose="020B0609020204030204" pitchFamily="49" charset="0"/>
              </a:rPr>
              <a:t>ENG 80 80 70 68 70 78 80 90 90 76 -999</a:t>
            </a:r>
          </a:p>
          <a:p>
            <a:pPr lvl="1">
              <a:lnSpc>
                <a:spcPct val="120000"/>
              </a:lnSpc>
            </a:pPr>
            <a:r>
              <a:rPr lang="en-US">
                <a:latin typeface="Consolas" panose="020B0609020204030204" pitchFamily="49" charset="0"/>
              </a:rPr>
              <a:t>HIS 100 80 80 70 90 76 88 90 90 75 90 85 80 -</a:t>
            </a:r>
            <a:r>
              <a:rPr lang="en-US" smtClean="0">
                <a:latin typeface="Consolas" panose="020B0609020204030204" pitchFamily="49" charset="0"/>
              </a:rPr>
              <a:t>999</a:t>
            </a:r>
          </a:p>
          <a:p>
            <a:pPr lvl="1">
              <a:lnSpc>
                <a:spcPct val="120000"/>
              </a:lnSpc>
            </a:pPr>
            <a:endParaRPr lang="en-US" smtClean="0">
              <a:latin typeface="Consolas" panose="020B0609020204030204" pitchFamily="49" charset="0"/>
            </a:endParaRPr>
          </a:p>
          <a:p>
            <a:pPr>
              <a:lnSpc>
                <a:spcPct val="120000"/>
              </a:lnSpc>
            </a:pPr>
            <a:r>
              <a:rPr lang="en-US" smtClean="0"/>
              <a:t>Output</a:t>
            </a:r>
            <a:endParaRPr lang="en-US" sz="2200" smtClean="0">
              <a:latin typeface="Consolas" panose="020B0609020204030204" pitchFamily="49" charset="0"/>
            </a:endParaRPr>
          </a:p>
          <a:p>
            <a:pPr lvl="1">
              <a:lnSpc>
                <a:spcPct val="120000"/>
              </a:lnSpc>
            </a:pPr>
            <a:r>
              <a:rPr lang="en-US" sz="2200" smtClean="0">
                <a:latin typeface="Consolas" panose="020B0609020204030204" pitchFamily="49" charset="0"/>
              </a:rPr>
              <a:t>Course </a:t>
            </a:r>
            <a:r>
              <a:rPr lang="en-US" sz="2200">
                <a:latin typeface="Consolas" panose="020B0609020204030204" pitchFamily="49" charset="0"/>
              </a:rPr>
              <a:t>Course Average</a:t>
            </a:r>
          </a:p>
          <a:p>
            <a:pPr lvl="1">
              <a:lnSpc>
                <a:spcPct val="120000"/>
              </a:lnSpc>
            </a:pPr>
            <a:r>
              <a:rPr lang="en-US" sz="2200">
                <a:latin typeface="Consolas" panose="020B0609020204030204" pitchFamily="49" charset="0"/>
              </a:rPr>
              <a:t>ID </a:t>
            </a:r>
            <a:r>
              <a:rPr lang="en-US" sz="2200" smtClean="0">
                <a:latin typeface="Consolas" panose="020B0609020204030204" pitchFamily="49" charset="0"/>
              </a:rPr>
              <a:t> 0   10   20   30   40   50   60   70   80   90   100</a:t>
            </a:r>
            <a:endParaRPr lang="en-US" sz="2200">
              <a:latin typeface="Consolas" panose="020B0609020204030204" pitchFamily="49" charset="0"/>
            </a:endParaRPr>
          </a:p>
          <a:p>
            <a:pPr lvl="1">
              <a:lnSpc>
                <a:spcPct val="120000"/>
              </a:lnSpc>
            </a:pPr>
            <a:r>
              <a:rPr lang="en-US" sz="2200" smtClean="0">
                <a:latin typeface="Consolas" panose="020B0609020204030204" pitchFamily="49" charset="0"/>
              </a:rPr>
              <a:t>    |....|....|....|....|....|....|....|....|....|....|</a:t>
            </a:r>
            <a:endParaRPr lang="en-US" sz="2200">
              <a:latin typeface="Consolas" panose="020B0609020204030204" pitchFamily="49" charset="0"/>
            </a:endParaRPr>
          </a:p>
          <a:p>
            <a:pPr lvl="1">
              <a:lnSpc>
                <a:spcPct val="120000"/>
              </a:lnSpc>
            </a:pPr>
            <a:r>
              <a:rPr lang="en-US" sz="2200">
                <a:latin typeface="Consolas" panose="020B0609020204030204" pitchFamily="49" charset="0"/>
              </a:rPr>
              <a:t>CSC </a:t>
            </a:r>
            <a:r>
              <a:rPr lang="en-US" sz="2200" smtClean="0">
                <a:latin typeface="Consolas" panose="020B0609020204030204" pitchFamily="49" charset="0"/>
              </a:rPr>
              <a:t>*****************************************</a:t>
            </a:r>
          </a:p>
          <a:p>
            <a:pPr lvl="1">
              <a:lnSpc>
                <a:spcPct val="120000"/>
              </a:lnSpc>
            </a:pPr>
            <a:r>
              <a:rPr lang="en-US" sz="2200" smtClean="0">
                <a:latin typeface="Consolas" panose="020B0609020204030204" pitchFamily="49" charset="0"/>
              </a:rPr>
              <a:t>ENG ########################################</a:t>
            </a:r>
          </a:p>
          <a:p>
            <a:pPr lvl="1">
              <a:lnSpc>
                <a:spcPct val="120000"/>
              </a:lnSpc>
            </a:pPr>
            <a:r>
              <a:rPr lang="en-US" sz="2200" smtClean="0">
                <a:latin typeface="Consolas" panose="020B0609020204030204" pitchFamily="49" charset="0"/>
              </a:rPr>
              <a:t>HIS *****************************************</a:t>
            </a:r>
            <a:endParaRPr lang="en-US"/>
          </a:p>
        </p:txBody>
      </p:sp>
      <p:sp>
        <p:nvSpPr>
          <p:cNvPr id="4" name="날짜 개체 틀 3"/>
          <p:cNvSpPr>
            <a:spLocks noGrp="1"/>
          </p:cNvSpPr>
          <p:nvPr>
            <p:ph type="dt" sz="half" idx="10"/>
          </p:nvPr>
        </p:nvSpPr>
        <p:spPr/>
        <p:txBody>
          <a:bodyPr/>
          <a:lstStyle/>
          <a:p>
            <a:fld id="{B54E598B-608C-4CE2-B6E1-4F36D0304119}"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84</a:t>
            </a:fld>
            <a:endParaRPr lang="en-US"/>
          </a:p>
        </p:txBody>
      </p:sp>
    </p:spTree>
    <p:extLst>
      <p:ext uri="{BB962C8B-B14F-4D97-AF65-F5344CB8AC3E}">
        <p14:creationId xmlns:p14="http://schemas.microsoft.com/office/powerpoint/2010/main" val="3115224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solidFill>
                  <a:srgbClr val="00B050"/>
                </a:solidFill>
              </a:rPr>
              <a:t>Newton Raphson Method 1/3 </a:t>
            </a:r>
            <a:endParaRPr lang="en-US">
              <a:solidFill>
                <a:srgbClr val="00B050"/>
              </a:solidFill>
            </a:endParaRPr>
          </a:p>
        </p:txBody>
      </p:sp>
      <p:sp>
        <p:nvSpPr>
          <p:cNvPr id="3" name="내용 개체 틀 2"/>
          <p:cNvSpPr>
            <a:spLocks noGrp="1"/>
          </p:cNvSpPr>
          <p:nvPr>
            <p:ph idx="1"/>
          </p:nvPr>
        </p:nvSpPr>
        <p:spPr>
          <a:xfrm>
            <a:off x="681038" y="1255272"/>
            <a:ext cx="8543925" cy="887853"/>
          </a:xfrm>
        </p:spPr>
        <p:txBody>
          <a:bodyPr>
            <a:noAutofit/>
          </a:bodyPr>
          <a:lstStyle/>
          <a:p>
            <a:r>
              <a:rPr lang="en-US" sz="2400" smtClean="0"/>
              <a:t>The Newton-Raphson </a:t>
            </a:r>
            <a:r>
              <a:rPr lang="en-US" sz="2400"/>
              <a:t>Method</a:t>
            </a:r>
            <a:r>
              <a:rPr lang="en-US" sz="2400" smtClean="0"/>
              <a:t>, properly </a:t>
            </a:r>
            <a:r>
              <a:rPr lang="en-US" sz="2400"/>
              <a:t>used, usually homes in on a root with devastating </a:t>
            </a:r>
            <a:r>
              <a:rPr lang="en-US" sz="2400" smtClean="0"/>
              <a:t>efficiency.</a:t>
            </a:r>
          </a:p>
        </p:txBody>
      </p:sp>
      <p:sp>
        <p:nvSpPr>
          <p:cNvPr id="4" name="날짜 개체 틀 3"/>
          <p:cNvSpPr>
            <a:spLocks noGrp="1"/>
          </p:cNvSpPr>
          <p:nvPr>
            <p:ph type="dt" sz="half" idx="10"/>
          </p:nvPr>
        </p:nvSpPr>
        <p:spPr/>
        <p:txBody>
          <a:bodyPr/>
          <a:lstStyle/>
          <a:p>
            <a:fld id="{DBB16FD3-DEFE-4D0A-B9DA-793B279ED6B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85</a:t>
            </a:fld>
            <a:endParaRPr lang="en-US"/>
          </a:p>
        </p:txBody>
      </p:sp>
      <p:pic>
        <p:nvPicPr>
          <p:cNvPr id="1026" name="Picture 2" descr="newtonRaphson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87" y="2386593"/>
            <a:ext cx="4717201" cy="34214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내용 개체 틀 2"/>
          <p:cNvSpPr txBox="1">
            <a:spLocks/>
          </p:cNvSpPr>
          <p:nvPr/>
        </p:nvSpPr>
        <p:spPr>
          <a:xfrm>
            <a:off x="5729288" y="2998427"/>
            <a:ext cx="3776662" cy="2230797"/>
          </a:xfrm>
          <a:prstGeom prst="rect">
            <a:avLst/>
          </a:prstGeom>
        </p:spPr>
        <p:txBody>
          <a:bodyPr vert="horz" lIns="91440" tIns="45720" rIns="91440" bIns="45720" rtlCol="0">
            <a:normAutofit fontScale="85000" lnSpcReduction="10000"/>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sz="2000" smtClean="0"/>
              <a:t>Algorithm</a:t>
            </a:r>
          </a:p>
          <a:p>
            <a:pPr marL="0" indent="0">
              <a:buNone/>
            </a:pPr>
            <a:r>
              <a:rPr lang="en-US" sz="1800" smtClean="0"/>
              <a:t>  1. Let r be a root of the equation f(x) = 0.</a:t>
            </a:r>
          </a:p>
          <a:p>
            <a:pPr marL="0" indent="0">
              <a:buNone/>
            </a:pPr>
            <a:r>
              <a:rPr lang="en-US" sz="1800" smtClean="0"/>
              <a:t>  2. We start with an estimate x0 of r. </a:t>
            </a:r>
          </a:p>
          <a:p>
            <a:pPr marL="0" indent="0">
              <a:buNone/>
            </a:pPr>
            <a:r>
              <a:rPr lang="en-US" sz="1800" smtClean="0"/>
              <a:t>  3. From x0, we produce a estimate x1. </a:t>
            </a:r>
          </a:p>
          <a:p>
            <a:pPr marL="0" indent="0">
              <a:buNone/>
            </a:pPr>
            <a:r>
              <a:rPr lang="en-US" sz="1800" smtClean="0"/>
              <a:t>  4. From x1, we produce a new estimate x2. </a:t>
            </a:r>
          </a:p>
          <a:p>
            <a:pPr marL="0" indent="0">
              <a:buNone/>
            </a:pPr>
            <a:r>
              <a:rPr lang="en-US" sz="1800" smtClean="0"/>
              <a:t>  5. From x2, we produce a new estimate x3. </a:t>
            </a:r>
          </a:p>
          <a:p>
            <a:pPr marL="0" indent="0">
              <a:buNone/>
            </a:pPr>
            <a:r>
              <a:rPr lang="en-US" sz="1800" smtClean="0"/>
              <a:t>  6. We go on until we are `clos eenough' to r.</a:t>
            </a:r>
            <a:endParaRPr lang="en-US" sz="2200"/>
          </a:p>
        </p:txBody>
      </p:sp>
    </p:spTree>
    <p:extLst>
      <p:ext uri="{BB962C8B-B14F-4D97-AF65-F5344CB8AC3E}">
        <p14:creationId xmlns:p14="http://schemas.microsoft.com/office/powerpoint/2010/main" val="19206558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solidFill>
                  <a:srgbClr val="00B050"/>
                </a:solidFill>
              </a:rPr>
              <a:t>Newton Raphson Method 2/3</a:t>
            </a:r>
          </a:p>
        </p:txBody>
      </p:sp>
      <p:sp>
        <p:nvSpPr>
          <p:cNvPr id="3" name="내용 개체 틀 2"/>
          <p:cNvSpPr>
            <a:spLocks noGrp="1"/>
          </p:cNvSpPr>
          <p:nvPr>
            <p:ph idx="1"/>
          </p:nvPr>
        </p:nvSpPr>
        <p:spPr/>
        <p:txBody>
          <a:bodyPr>
            <a:normAutofit/>
          </a:bodyPr>
          <a:lstStyle/>
          <a:p>
            <a:pPr marL="285750" indent="-285750">
              <a:lnSpc>
                <a:spcPct val="120000"/>
              </a:lnSpc>
              <a:buFont typeface="Arial" panose="020B0604020202020204" pitchFamily="34" charset="0"/>
              <a:buChar char="•"/>
            </a:pPr>
            <a:r>
              <a:rPr lang="en-US" smtClean="0"/>
              <a:t>The </a:t>
            </a:r>
            <a:r>
              <a:rPr lang="en-US"/>
              <a:t>Newton Raphson method is for solving </a:t>
            </a:r>
            <a:r>
              <a:rPr lang="en-US" smtClean="0"/>
              <a:t>equations.</a:t>
            </a:r>
          </a:p>
          <a:p>
            <a:pPr marL="285750" indent="-285750">
              <a:lnSpc>
                <a:spcPct val="120000"/>
              </a:lnSpc>
              <a:buFont typeface="Arial" panose="020B0604020202020204" pitchFamily="34" charset="0"/>
              <a:buChar char="•"/>
            </a:pPr>
            <a:r>
              <a:rPr lang="en-US" smtClean="0"/>
              <a:t>The tangent </a:t>
            </a:r>
            <a:r>
              <a:rPr lang="en-US"/>
              <a:t>line </a:t>
            </a:r>
            <a:r>
              <a:rPr lang="en-US" smtClean="0"/>
              <a:t>of </a:t>
            </a:r>
            <a:r>
              <a:rPr lang="en-US" smtClean="0">
                <a:latin typeface="Consolas" panose="020B0609020204030204" pitchFamily="49" charset="0"/>
              </a:rPr>
              <a:t>f(x</a:t>
            </a:r>
            <a:r>
              <a:rPr lang="en-US">
                <a:latin typeface="Consolas" panose="020B0609020204030204" pitchFamily="49" charset="0"/>
              </a:rPr>
              <a:t>)</a:t>
            </a:r>
            <a:r>
              <a:rPr lang="en-US"/>
              <a:t> at the point </a:t>
            </a:r>
            <a:r>
              <a:rPr lang="en-US">
                <a:latin typeface="Consolas" panose="020B0609020204030204" pitchFamily="49" charset="0"/>
              </a:rPr>
              <a:t>(x</a:t>
            </a:r>
            <a:r>
              <a:rPr lang="en-US" baseline="-25000">
                <a:latin typeface="Consolas" panose="020B0609020204030204" pitchFamily="49" charset="0"/>
              </a:rPr>
              <a:t>0</a:t>
            </a:r>
            <a:r>
              <a:rPr lang="en-US">
                <a:latin typeface="Consolas" panose="020B0609020204030204" pitchFamily="49" charset="0"/>
              </a:rPr>
              <a:t>, f(x</a:t>
            </a:r>
            <a:r>
              <a:rPr lang="en-US" baseline="-25000">
                <a:latin typeface="Consolas" panose="020B0609020204030204" pitchFamily="49" charset="0"/>
              </a:rPr>
              <a:t>0</a:t>
            </a:r>
            <a:r>
              <a:rPr lang="en-US" smtClean="0">
                <a:latin typeface="Consolas" panose="020B0609020204030204" pitchFamily="49" charset="0"/>
              </a:rPr>
              <a:t>))</a:t>
            </a:r>
            <a:endParaRPr lang="en-US">
              <a:latin typeface="Consolas" panose="020B0609020204030204" pitchFamily="49" charset="0"/>
            </a:endParaRPr>
          </a:p>
          <a:p>
            <a:pPr marL="171450" lvl="1" indent="0">
              <a:lnSpc>
                <a:spcPct val="120000"/>
              </a:lnSpc>
              <a:buNone/>
            </a:pPr>
            <a:r>
              <a:rPr lang="en-US">
                <a:latin typeface="Consolas" panose="020B0609020204030204" pitchFamily="49" charset="0"/>
              </a:rPr>
              <a:t>	</a:t>
            </a:r>
            <a:r>
              <a:rPr lang="en-US" smtClean="0">
                <a:latin typeface="Consolas" panose="020B0609020204030204" pitchFamily="49" charset="0"/>
              </a:rPr>
              <a:t>y = f'(x</a:t>
            </a:r>
            <a:r>
              <a:rPr lang="en-US" sz="3200" baseline="-25000">
                <a:solidFill>
                  <a:prstClr val="black"/>
                </a:solidFill>
                <a:latin typeface="Consolas" panose="020B0609020204030204" pitchFamily="49" charset="0"/>
              </a:rPr>
              <a:t>0</a:t>
            </a:r>
            <a:r>
              <a:rPr lang="en-US" smtClean="0">
                <a:latin typeface="Consolas" panose="020B0609020204030204" pitchFamily="49" charset="0"/>
              </a:rPr>
              <a:t>)*(</a:t>
            </a:r>
            <a:r>
              <a:rPr lang="en-US">
                <a:latin typeface="Consolas" panose="020B0609020204030204" pitchFamily="49" charset="0"/>
              </a:rPr>
              <a:t>x − </a:t>
            </a:r>
            <a:r>
              <a:rPr lang="en-US" smtClean="0">
                <a:latin typeface="Consolas" panose="020B0609020204030204" pitchFamily="49" charset="0"/>
              </a:rPr>
              <a:t>x</a:t>
            </a:r>
            <a:r>
              <a:rPr lang="en-US" sz="3200" baseline="-25000">
                <a:solidFill>
                  <a:prstClr val="black"/>
                </a:solidFill>
                <a:latin typeface="Consolas" panose="020B0609020204030204" pitchFamily="49" charset="0"/>
              </a:rPr>
              <a:t>0</a:t>
            </a:r>
            <a:r>
              <a:rPr lang="en-US">
                <a:latin typeface="Consolas" panose="020B0609020204030204" pitchFamily="49" charset="0"/>
              </a:rPr>
              <a:t>) </a:t>
            </a:r>
            <a:r>
              <a:rPr lang="en-US" smtClean="0">
                <a:latin typeface="Consolas" panose="020B0609020204030204" pitchFamily="49" charset="0"/>
              </a:rPr>
              <a:t>+ </a:t>
            </a:r>
            <a:r>
              <a:rPr lang="en-US">
                <a:latin typeface="Consolas" panose="020B0609020204030204" pitchFamily="49" charset="0"/>
              </a:rPr>
              <a:t>f(x</a:t>
            </a:r>
            <a:r>
              <a:rPr lang="en-US" sz="2800" baseline="-25000">
                <a:latin typeface="Consolas" panose="020B0609020204030204" pitchFamily="49" charset="0"/>
              </a:rPr>
              <a:t>0</a:t>
            </a:r>
            <a:r>
              <a:rPr lang="en-US" smtClean="0">
                <a:latin typeface="Consolas" panose="020B0609020204030204" pitchFamily="49" charset="0"/>
              </a:rPr>
              <a:t>)</a:t>
            </a:r>
            <a:endParaRPr lang="en-US">
              <a:latin typeface="Consolas" panose="020B0609020204030204" pitchFamily="49" charset="0"/>
            </a:endParaRPr>
          </a:p>
          <a:p>
            <a:pPr marL="285750" indent="-285750">
              <a:lnSpc>
                <a:spcPct val="120000"/>
              </a:lnSpc>
              <a:buFont typeface="Arial" panose="020B0604020202020204" pitchFamily="34" charset="0"/>
              <a:buChar char="•"/>
            </a:pPr>
            <a:r>
              <a:rPr lang="en-US"/>
              <a:t>The tangent line intersects the </a:t>
            </a:r>
            <a:r>
              <a:rPr lang="en-US" smtClean="0"/>
              <a:t>x-axis</a:t>
            </a:r>
            <a:endParaRPr lang="en-US"/>
          </a:p>
          <a:p>
            <a:pPr marL="171450" lvl="1" indent="0">
              <a:lnSpc>
                <a:spcPct val="120000"/>
              </a:lnSpc>
              <a:buNone/>
            </a:pPr>
            <a:r>
              <a:rPr lang="en-US" smtClean="0">
                <a:latin typeface="Consolas" panose="020B0609020204030204" pitchFamily="49" charset="0"/>
              </a:rPr>
              <a:t>	x</a:t>
            </a:r>
            <a:r>
              <a:rPr lang="en-US" sz="3200" baseline="-25000" smtClean="0">
                <a:solidFill>
                  <a:prstClr val="black"/>
                </a:solidFill>
                <a:latin typeface="Consolas" panose="020B0609020204030204" pitchFamily="49" charset="0"/>
              </a:rPr>
              <a:t>1</a:t>
            </a:r>
            <a:r>
              <a:rPr lang="en-US" smtClean="0">
                <a:latin typeface="Consolas" panose="020B0609020204030204" pitchFamily="49" charset="0"/>
              </a:rPr>
              <a:t> </a:t>
            </a:r>
            <a:r>
              <a:rPr lang="en-US">
                <a:latin typeface="Consolas" panose="020B0609020204030204" pitchFamily="49" charset="0"/>
              </a:rPr>
              <a:t>= </a:t>
            </a:r>
            <a:r>
              <a:rPr lang="en-US" smtClean="0">
                <a:latin typeface="Consolas" panose="020B0609020204030204" pitchFamily="49" charset="0"/>
              </a:rPr>
              <a:t>x</a:t>
            </a:r>
            <a:r>
              <a:rPr lang="en-US" sz="3200" baseline="-25000">
                <a:solidFill>
                  <a:prstClr val="black"/>
                </a:solidFill>
                <a:latin typeface="Consolas" panose="020B0609020204030204" pitchFamily="49" charset="0"/>
              </a:rPr>
              <a:t>0</a:t>
            </a:r>
            <a:r>
              <a:rPr lang="en-US" smtClean="0">
                <a:latin typeface="Consolas" panose="020B0609020204030204" pitchFamily="49" charset="0"/>
              </a:rPr>
              <a:t> </a:t>
            </a:r>
            <a:r>
              <a:rPr lang="en-US">
                <a:latin typeface="Consolas" panose="020B0609020204030204" pitchFamily="49" charset="0"/>
              </a:rPr>
              <a:t>− </a:t>
            </a:r>
            <a:r>
              <a:rPr lang="en-US" smtClean="0">
                <a:latin typeface="Consolas" panose="020B0609020204030204" pitchFamily="49" charset="0"/>
              </a:rPr>
              <a:t>f(x</a:t>
            </a:r>
            <a:r>
              <a:rPr lang="en-US" sz="3200" baseline="-25000">
                <a:solidFill>
                  <a:prstClr val="black"/>
                </a:solidFill>
                <a:latin typeface="Consolas" panose="020B0609020204030204" pitchFamily="49" charset="0"/>
              </a:rPr>
              <a:t>0</a:t>
            </a:r>
            <a:r>
              <a:rPr lang="en-US" smtClean="0">
                <a:latin typeface="Consolas" panose="020B0609020204030204" pitchFamily="49" charset="0"/>
              </a:rPr>
              <a:t>)/f'(x</a:t>
            </a:r>
            <a:r>
              <a:rPr lang="en-US" sz="3200" baseline="-25000">
                <a:solidFill>
                  <a:prstClr val="black"/>
                </a:solidFill>
                <a:latin typeface="Consolas" panose="020B0609020204030204" pitchFamily="49" charset="0"/>
              </a:rPr>
              <a:t>0</a:t>
            </a:r>
            <a:r>
              <a:rPr lang="en-US" smtClean="0">
                <a:latin typeface="Consolas" panose="020B0609020204030204" pitchFamily="49" charset="0"/>
              </a:rPr>
              <a:t>)</a:t>
            </a:r>
            <a:endParaRPr lang="en-US">
              <a:latin typeface="Consolas" panose="020B0609020204030204" pitchFamily="49" charset="0"/>
            </a:endParaRPr>
          </a:p>
          <a:p>
            <a:pPr marL="285750" indent="-285750">
              <a:lnSpc>
                <a:spcPct val="120000"/>
              </a:lnSpc>
              <a:buFont typeface="Arial" panose="020B0604020202020204" pitchFamily="34" charset="0"/>
              <a:buChar char="•"/>
            </a:pPr>
            <a:r>
              <a:rPr lang="en-US"/>
              <a:t>and, more generally,</a:t>
            </a:r>
          </a:p>
          <a:p>
            <a:pPr marL="171450" lvl="1" indent="0">
              <a:lnSpc>
                <a:spcPct val="120000"/>
              </a:lnSpc>
              <a:buNone/>
            </a:pPr>
            <a:r>
              <a:rPr lang="en-US" smtClean="0">
                <a:latin typeface="Consolas" panose="020B0609020204030204" pitchFamily="49" charset="0"/>
              </a:rPr>
              <a:t>	x</a:t>
            </a:r>
            <a:r>
              <a:rPr lang="en-US" sz="3200" baseline="-25000" smtClean="0">
                <a:solidFill>
                  <a:prstClr val="black"/>
                </a:solidFill>
                <a:latin typeface="Consolas" panose="020B0609020204030204" pitchFamily="49" charset="0"/>
              </a:rPr>
              <a:t>n+1</a:t>
            </a:r>
            <a:r>
              <a:rPr lang="en-US" smtClean="0">
                <a:latin typeface="Consolas" panose="020B0609020204030204" pitchFamily="49" charset="0"/>
              </a:rPr>
              <a:t> </a:t>
            </a:r>
            <a:r>
              <a:rPr lang="en-US">
                <a:latin typeface="Consolas" panose="020B0609020204030204" pitchFamily="49" charset="0"/>
              </a:rPr>
              <a:t>= </a:t>
            </a:r>
            <a:r>
              <a:rPr lang="en-US" smtClean="0">
                <a:latin typeface="Consolas" panose="020B0609020204030204" pitchFamily="49" charset="0"/>
              </a:rPr>
              <a:t>x</a:t>
            </a:r>
            <a:r>
              <a:rPr lang="en-US" sz="3200" baseline="-25000">
                <a:solidFill>
                  <a:prstClr val="black"/>
                </a:solidFill>
                <a:latin typeface="Consolas" panose="020B0609020204030204" pitchFamily="49" charset="0"/>
              </a:rPr>
              <a:t>n+1</a:t>
            </a:r>
            <a:r>
              <a:rPr lang="en-US" smtClean="0">
                <a:latin typeface="Consolas" panose="020B0609020204030204" pitchFamily="49" charset="0"/>
              </a:rPr>
              <a:t> </a:t>
            </a:r>
            <a:r>
              <a:rPr lang="en-US">
                <a:latin typeface="Consolas" panose="020B0609020204030204" pitchFamily="49" charset="0"/>
              </a:rPr>
              <a:t>− </a:t>
            </a:r>
            <a:r>
              <a:rPr lang="en-US" smtClean="0">
                <a:latin typeface="Consolas" panose="020B0609020204030204" pitchFamily="49" charset="0"/>
              </a:rPr>
              <a:t>f(x</a:t>
            </a:r>
            <a:r>
              <a:rPr lang="en-US" sz="3200" baseline="-25000" smtClean="0">
                <a:solidFill>
                  <a:prstClr val="black"/>
                </a:solidFill>
                <a:latin typeface="Consolas" panose="020B0609020204030204" pitchFamily="49" charset="0"/>
              </a:rPr>
              <a:t>n</a:t>
            </a:r>
            <a:r>
              <a:rPr lang="en-US" smtClean="0">
                <a:latin typeface="Consolas" panose="020B0609020204030204" pitchFamily="49" charset="0"/>
              </a:rPr>
              <a:t>)/f'(x</a:t>
            </a:r>
            <a:r>
              <a:rPr lang="en-US" sz="3200" baseline="-25000" smtClean="0">
                <a:solidFill>
                  <a:prstClr val="black"/>
                </a:solidFill>
                <a:latin typeface="Consolas" panose="020B0609020204030204" pitchFamily="49" charset="0"/>
              </a:rPr>
              <a:t>n</a:t>
            </a:r>
            <a:r>
              <a:rPr lang="en-US" smtClean="0">
                <a:latin typeface="Consolas" panose="020B0609020204030204" pitchFamily="49" charset="0"/>
              </a:rPr>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6A4F95C1-8450-4A04-ABA7-999AE77AB65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86</a:t>
            </a:fld>
            <a:endParaRPr lang="en-US"/>
          </a:p>
        </p:txBody>
      </p:sp>
    </p:spTree>
    <p:extLst>
      <p:ext uri="{BB962C8B-B14F-4D97-AF65-F5344CB8AC3E}">
        <p14:creationId xmlns:p14="http://schemas.microsoft.com/office/powerpoint/2010/main" val="1451828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solidFill>
                  <a:srgbClr val="00B050"/>
                </a:solidFill>
              </a:rPr>
              <a:t>Newton Raphson Method 3/3</a:t>
            </a:r>
          </a:p>
        </p:txBody>
      </p:sp>
      <p:sp>
        <p:nvSpPr>
          <p:cNvPr id="3" name="내용 개체 틀 2"/>
          <p:cNvSpPr>
            <a:spLocks noGrp="1"/>
          </p:cNvSpPr>
          <p:nvPr>
            <p:ph sz="half" idx="1"/>
          </p:nvPr>
        </p:nvSpPr>
        <p:spPr>
          <a:xfrm>
            <a:off x="273378" y="1266931"/>
            <a:ext cx="4485734" cy="4910032"/>
          </a:xfrm>
          <a:ln>
            <a:solidFill>
              <a:schemeClr val="accent1"/>
            </a:solidFill>
          </a:ln>
        </p:spPr>
        <p:txBody>
          <a:bodyPr>
            <a:noAutofit/>
          </a:bodyPr>
          <a:lstStyle/>
          <a:p>
            <a:pPr marL="0" indent="0">
              <a:lnSpc>
                <a:spcPct val="100000"/>
              </a:lnSpc>
              <a:buNone/>
            </a:pPr>
            <a:r>
              <a:rPr lang="en-US" sz="1600" smtClean="0">
                <a:latin typeface="Consolas" panose="020B0609020204030204" pitchFamily="49" charset="0"/>
              </a:rPr>
              <a:t>#include "stdafx.h"</a:t>
            </a:r>
          </a:p>
          <a:p>
            <a:pPr marL="0" indent="0">
              <a:lnSpc>
                <a:spcPct val="100000"/>
              </a:lnSpc>
              <a:buNone/>
            </a:pPr>
            <a:r>
              <a:rPr lang="en-US" sz="1600" smtClean="0">
                <a:latin typeface="Consolas" panose="020B0609020204030204" pitchFamily="49" charset="0"/>
              </a:rPr>
              <a:t>#include &lt;stdio.h&gt;</a:t>
            </a:r>
          </a:p>
          <a:p>
            <a:pPr marL="0" indent="0">
              <a:lnSpc>
                <a:spcPct val="100000"/>
              </a:lnSpc>
              <a:buNone/>
            </a:pPr>
            <a:endParaRPr lang="en-US" sz="1600">
              <a:latin typeface="Consolas" panose="020B0609020204030204" pitchFamily="49" charset="0"/>
            </a:endParaRPr>
          </a:p>
          <a:p>
            <a:pPr marL="0" indent="0">
              <a:lnSpc>
                <a:spcPct val="100000"/>
              </a:lnSpc>
              <a:buNone/>
            </a:pPr>
            <a:r>
              <a:rPr lang="en-US" sz="1600" smtClean="0">
                <a:latin typeface="Consolas" panose="020B0609020204030204" pitchFamily="49" charset="0"/>
              </a:rPr>
              <a:t>typedef </a:t>
            </a:r>
            <a:r>
              <a:rPr lang="en-US" sz="1600">
                <a:latin typeface="Consolas" panose="020B0609020204030204" pitchFamily="49" charset="0"/>
              </a:rPr>
              <a:t>double number</a:t>
            </a:r>
            <a:r>
              <a:rPr lang="en-US" sz="1600" smtClean="0">
                <a:latin typeface="Consolas" panose="020B0609020204030204" pitchFamily="49" charset="0"/>
              </a:rPr>
              <a:t>;</a:t>
            </a:r>
            <a:endParaRPr lang="en-US" sz="1600">
              <a:latin typeface="Consolas" panose="020B0609020204030204" pitchFamily="49" charset="0"/>
            </a:endParaRPr>
          </a:p>
          <a:p>
            <a:pPr marL="0" indent="0">
              <a:lnSpc>
                <a:spcPct val="100000"/>
              </a:lnSpc>
              <a:buNone/>
            </a:pPr>
            <a:r>
              <a:rPr lang="en-US" sz="1600">
                <a:latin typeface="Consolas" panose="020B0609020204030204" pitchFamily="49" charset="0"/>
              </a:rPr>
              <a:t>const number epsilon = 0.000000001;</a:t>
            </a:r>
          </a:p>
          <a:p>
            <a:pPr marL="0" indent="0">
              <a:lnSpc>
                <a:spcPct val="100000"/>
              </a:lnSpc>
              <a:buNone/>
            </a:pPr>
            <a:r>
              <a:rPr lang="en-US" sz="1600">
                <a:latin typeface="Consolas" panose="020B0609020204030204" pitchFamily="49" charset="0"/>
              </a:rPr>
              <a:t>const number e = epsilon; </a:t>
            </a:r>
          </a:p>
          <a:p>
            <a:pPr marL="0" indent="0">
              <a:lnSpc>
                <a:spcPct val="100000"/>
              </a:lnSpc>
              <a:buNone/>
            </a:pPr>
            <a:endParaRPr lang="en-US" sz="1600">
              <a:latin typeface="Consolas" panose="020B0609020204030204" pitchFamily="49" charset="0"/>
            </a:endParaRPr>
          </a:p>
          <a:p>
            <a:pPr marL="0" indent="0">
              <a:lnSpc>
                <a:spcPct val="100000"/>
              </a:lnSpc>
              <a:buNone/>
            </a:pPr>
            <a:r>
              <a:rPr lang="en-US" sz="1600">
                <a:latin typeface="Consolas" panose="020B0609020204030204" pitchFamily="49" charset="0"/>
              </a:rPr>
              <a:t>number f(number x) {</a:t>
            </a:r>
          </a:p>
          <a:p>
            <a:pPr marL="0" indent="0">
              <a:lnSpc>
                <a:spcPct val="100000"/>
              </a:lnSpc>
              <a:buNone/>
            </a:pPr>
            <a:r>
              <a:rPr lang="en-US" sz="1600" smtClean="0">
                <a:latin typeface="Consolas" panose="020B0609020204030204" pitchFamily="49" charset="0"/>
              </a:rPr>
              <a:t>   return </a:t>
            </a:r>
            <a:r>
              <a:rPr lang="en-US" sz="1600">
                <a:latin typeface="Consolas" panose="020B0609020204030204" pitchFamily="49" charset="0"/>
              </a:rPr>
              <a:t>x*x - 4;</a:t>
            </a:r>
          </a:p>
          <a:p>
            <a:pPr marL="0" indent="0">
              <a:lnSpc>
                <a:spcPct val="100000"/>
              </a:lnSpc>
              <a:buNone/>
            </a:pPr>
            <a:r>
              <a:rPr lang="en-US" sz="1600" smtClean="0">
                <a:latin typeface="Consolas" panose="020B0609020204030204" pitchFamily="49" charset="0"/>
              </a:rPr>
              <a:t>}</a:t>
            </a:r>
            <a:endParaRPr lang="en-US" sz="1600">
              <a:latin typeface="Consolas" panose="020B0609020204030204" pitchFamily="49" charset="0"/>
            </a:endParaRPr>
          </a:p>
          <a:p>
            <a:pPr marL="0" indent="0">
              <a:lnSpc>
                <a:spcPct val="100000"/>
              </a:lnSpc>
              <a:buNone/>
            </a:pPr>
            <a:r>
              <a:rPr lang="en-US" sz="1600">
                <a:latin typeface="Consolas" panose="020B0609020204030204" pitchFamily="49" charset="0"/>
              </a:rPr>
              <a:t>number derivative(number x) {</a:t>
            </a:r>
          </a:p>
          <a:p>
            <a:pPr marL="0" indent="0">
              <a:lnSpc>
                <a:spcPct val="100000"/>
              </a:lnSpc>
              <a:buNone/>
            </a:pPr>
            <a:r>
              <a:rPr lang="en-US" sz="1600" smtClean="0">
                <a:latin typeface="Consolas" panose="020B0609020204030204" pitchFamily="49" charset="0"/>
              </a:rPr>
              <a:t>   number </a:t>
            </a:r>
            <a:r>
              <a:rPr lang="en-US" sz="1600">
                <a:latin typeface="Consolas" panose="020B0609020204030204" pitchFamily="49" charset="0"/>
              </a:rPr>
              <a:t>der = (f(x + e) - f(x)) / e;</a:t>
            </a:r>
          </a:p>
          <a:p>
            <a:pPr marL="0" indent="0">
              <a:lnSpc>
                <a:spcPct val="100000"/>
              </a:lnSpc>
              <a:buNone/>
            </a:pPr>
            <a:r>
              <a:rPr lang="en-US" sz="1600" smtClean="0">
                <a:latin typeface="Consolas" panose="020B0609020204030204" pitchFamily="49" charset="0"/>
              </a:rPr>
              <a:t>   return </a:t>
            </a:r>
            <a:r>
              <a:rPr lang="en-US" sz="1600">
                <a:latin typeface="Consolas" panose="020B0609020204030204" pitchFamily="49" charset="0"/>
              </a:rPr>
              <a:t>der; </a:t>
            </a:r>
          </a:p>
          <a:p>
            <a:pPr marL="0" indent="0">
              <a:lnSpc>
                <a:spcPct val="100000"/>
              </a:lnSpc>
              <a:buNone/>
            </a:pPr>
            <a:r>
              <a:rPr lang="en-US" sz="1600">
                <a:latin typeface="Consolas" panose="020B0609020204030204" pitchFamily="49" charset="0"/>
              </a:rPr>
              <a:t>}</a:t>
            </a:r>
          </a:p>
        </p:txBody>
      </p:sp>
      <p:sp>
        <p:nvSpPr>
          <p:cNvPr id="4" name="내용 개체 틀 3"/>
          <p:cNvSpPr>
            <a:spLocks noGrp="1"/>
          </p:cNvSpPr>
          <p:nvPr>
            <p:ph sz="half" idx="2"/>
          </p:nvPr>
        </p:nvSpPr>
        <p:spPr>
          <a:xfrm>
            <a:off x="4759112" y="1266931"/>
            <a:ext cx="4922216" cy="4910032"/>
          </a:xfrm>
          <a:ln>
            <a:solidFill>
              <a:schemeClr val="accent1"/>
            </a:solidFill>
          </a:ln>
        </p:spPr>
        <p:txBody>
          <a:bodyPr>
            <a:noAutofit/>
          </a:bodyPr>
          <a:lstStyle/>
          <a:p>
            <a:pPr marL="0" indent="0">
              <a:lnSpc>
                <a:spcPct val="100000"/>
              </a:lnSpc>
              <a:buNone/>
            </a:pPr>
            <a:r>
              <a:rPr lang="en-US" sz="1600">
                <a:latin typeface="Consolas" panose="020B0609020204030204" pitchFamily="49" charset="0"/>
              </a:rPr>
              <a:t>int main() {</a:t>
            </a:r>
          </a:p>
          <a:p>
            <a:pPr marL="0" indent="0">
              <a:lnSpc>
                <a:spcPct val="100000"/>
              </a:lnSpc>
              <a:buNone/>
            </a:pPr>
            <a:r>
              <a:rPr lang="en-US" sz="1600" smtClean="0">
                <a:latin typeface="Consolas" panose="020B0609020204030204" pitchFamily="49" charset="0"/>
              </a:rPr>
              <a:t>   number </a:t>
            </a:r>
            <a:r>
              <a:rPr lang="en-US" sz="1600">
                <a:latin typeface="Consolas" panose="020B0609020204030204" pitchFamily="49" charset="0"/>
              </a:rPr>
              <a:t>x = 6.0;</a:t>
            </a:r>
          </a:p>
          <a:p>
            <a:pPr marL="0" indent="0">
              <a:lnSpc>
                <a:spcPct val="100000"/>
              </a:lnSpc>
              <a:buNone/>
            </a:pPr>
            <a:r>
              <a:rPr lang="en-US" sz="1600" smtClean="0">
                <a:latin typeface="Consolas" panose="020B0609020204030204" pitchFamily="49" charset="0"/>
              </a:rPr>
              <a:t>   number </a:t>
            </a:r>
            <a:r>
              <a:rPr lang="en-US" sz="1600">
                <a:latin typeface="Consolas" panose="020B0609020204030204" pitchFamily="49" charset="0"/>
              </a:rPr>
              <a:t>y = 0; </a:t>
            </a:r>
          </a:p>
          <a:p>
            <a:pPr marL="0" indent="0">
              <a:lnSpc>
                <a:spcPct val="100000"/>
              </a:lnSpc>
              <a:buNone/>
            </a:pPr>
            <a:r>
              <a:rPr lang="en-US" sz="1600" smtClean="0">
                <a:latin typeface="Consolas" panose="020B0609020204030204" pitchFamily="49" charset="0"/>
              </a:rPr>
              <a:t>   int </a:t>
            </a:r>
            <a:r>
              <a:rPr lang="en-US" sz="1600">
                <a:latin typeface="Consolas" panose="020B0609020204030204" pitchFamily="49" charset="0"/>
              </a:rPr>
              <a:t>index = 0; </a:t>
            </a:r>
          </a:p>
          <a:p>
            <a:pPr marL="0" indent="0">
              <a:lnSpc>
                <a:spcPct val="100000"/>
              </a:lnSpc>
              <a:buNone/>
            </a:pPr>
            <a:endParaRPr lang="en-US" sz="1600">
              <a:latin typeface="Consolas" panose="020B0609020204030204" pitchFamily="49" charset="0"/>
            </a:endParaRPr>
          </a:p>
          <a:p>
            <a:pPr marL="0" indent="0">
              <a:lnSpc>
                <a:spcPct val="100000"/>
              </a:lnSpc>
              <a:buNone/>
            </a:pPr>
            <a:r>
              <a:rPr lang="en-US" sz="1600" smtClean="0">
                <a:latin typeface="Consolas" panose="020B0609020204030204" pitchFamily="49" charset="0"/>
              </a:rPr>
              <a:t>   do </a:t>
            </a:r>
            <a:r>
              <a:rPr lang="en-US" sz="1600">
                <a:latin typeface="Consolas" panose="020B0609020204030204" pitchFamily="49" charset="0"/>
              </a:rPr>
              <a:t>{</a:t>
            </a:r>
          </a:p>
          <a:p>
            <a:pPr marL="0" indent="0">
              <a:lnSpc>
                <a:spcPct val="100000"/>
              </a:lnSpc>
              <a:buNone/>
            </a:pPr>
            <a:r>
              <a:rPr lang="en-US" sz="1600" smtClean="0">
                <a:latin typeface="Consolas" panose="020B0609020204030204" pitchFamily="49" charset="0"/>
              </a:rPr>
              <a:t>      y </a:t>
            </a:r>
            <a:r>
              <a:rPr lang="en-US" sz="1600">
                <a:latin typeface="Consolas" panose="020B0609020204030204" pitchFamily="49" charset="0"/>
              </a:rPr>
              <a:t>= f(x); </a:t>
            </a:r>
          </a:p>
          <a:p>
            <a:pPr marL="0" indent="0">
              <a:lnSpc>
                <a:spcPct val="100000"/>
              </a:lnSpc>
              <a:buNone/>
            </a:pPr>
            <a:r>
              <a:rPr lang="en-US" sz="1600" smtClean="0">
                <a:latin typeface="Consolas" panose="020B0609020204030204" pitchFamily="49" charset="0"/>
              </a:rPr>
              <a:t>      printf("\nf</a:t>
            </a:r>
            <a:r>
              <a:rPr lang="en-US" sz="1600">
                <a:latin typeface="Consolas" panose="020B0609020204030204" pitchFamily="49" charset="0"/>
              </a:rPr>
              <a:t>(%.20f</a:t>
            </a:r>
            <a:r>
              <a:rPr lang="en-US" sz="1600" smtClean="0">
                <a:latin typeface="Consolas" panose="020B0609020204030204" pitchFamily="49" charset="0"/>
              </a:rPr>
              <a:t>)=%.</a:t>
            </a:r>
            <a:r>
              <a:rPr lang="en-US" sz="1600">
                <a:latin typeface="Consolas" panose="020B0609020204030204" pitchFamily="49" charset="0"/>
              </a:rPr>
              <a:t>20f</a:t>
            </a:r>
            <a:r>
              <a:rPr lang="en-US" sz="1600" smtClean="0">
                <a:latin typeface="Consolas" panose="020B0609020204030204" pitchFamily="49" charset="0"/>
              </a:rPr>
              <a:t>", x</a:t>
            </a:r>
            <a:r>
              <a:rPr lang="en-US" sz="1600">
                <a:latin typeface="Consolas" panose="020B0609020204030204" pitchFamily="49" charset="0"/>
              </a:rPr>
              <a:t>, y</a:t>
            </a:r>
            <a:r>
              <a:rPr lang="en-US" sz="1600" smtClean="0">
                <a:latin typeface="Consolas" panose="020B0609020204030204" pitchFamily="49" charset="0"/>
              </a:rPr>
              <a:t>);</a:t>
            </a:r>
          </a:p>
          <a:p>
            <a:pPr marL="0" indent="0">
              <a:lnSpc>
                <a:spcPct val="100000"/>
              </a:lnSpc>
              <a:buNone/>
            </a:pPr>
            <a:r>
              <a:rPr lang="en-US" sz="1600" smtClean="0">
                <a:latin typeface="Consolas" panose="020B0609020204030204" pitchFamily="49" charset="0"/>
              </a:rPr>
              <a:t>      x </a:t>
            </a:r>
            <a:r>
              <a:rPr lang="en-US" sz="1600">
                <a:latin typeface="Consolas" panose="020B0609020204030204" pitchFamily="49" charset="0"/>
              </a:rPr>
              <a:t>= x - (y / derivative(x</a:t>
            </a:r>
            <a:r>
              <a:rPr lang="en-US" sz="1600" smtClean="0">
                <a:latin typeface="Consolas" panose="020B0609020204030204" pitchFamily="49" charset="0"/>
              </a:rPr>
              <a:t>));</a:t>
            </a:r>
          </a:p>
          <a:p>
            <a:pPr marL="0" indent="0">
              <a:lnSpc>
                <a:spcPct val="100000"/>
              </a:lnSpc>
              <a:buNone/>
            </a:pPr>
            <a:r>
              <a:rPr lang="en-US" sz="1600" smtClean="0">
                <a:latin typeface="Consolas" panose="020B0609020204030204" pitchFamily="49" charset="0"/>
              </a:rPr>
              <a:t>   } while( y &gt; </a:t>
            </a:r>
            <a:r>
              <a:rPr lang="en-US" sz="1600">
                <a:latin typeface="Consolas" panose="020B0609020204030204" pitchFamily="49" charset="0"/>
              </a:rPr>
              <a:t>epsilon || -y &gt; epsilon );</a:t>
            </a:r>
          </a:p>
          <a:p>
            <a:pPr marL="0" indent="0">
              <a:lnSpc>
                <a:spcPct val="100000"/>
              </a:lnSpc>
              <a:buNone/>
            </a:pPr>
            <a:endParaRPr lang="en-US" sz="1600">
              <a:latin typeface="Consolas" panose="020B0609020204030204" pitchFamily="49" charset="0"/>
            </a:endParaRPr>
          </a:p>
          <a:p>
            <a:pPr marL="0" indent="0">
              <a:lnSpc>
                <a:spcPct val="100000"/>
              </a:lnSpc>
              <a:buNone/>
            </a:pPr>
            <a:r>
              <a:rPr lang="en-US" sz="1600" smtClean="0">
                <a:latin typeface="Consolas" panose="020B0609020204030204" pitchFamily="49" charset="0"/>
              </a:rPr>
              <a:t>   return </a:t>
            </a:r>
            <a:r>
              <a:rPr lang="en-US" sz="1600">
                <a:latin typeface="Consolas" panose="020B0609020204030204" pitchFamily="49" charset="0"/>
              </a:rPr>
              <a:t>0;</a:t>
            </a:r>
          </a:p>
          <a:p>
            <a:pPr marL="0" indent="0">
              <a:lnSpc>
                <a:spcPct val="100000"/>
              </a:lnSpc>
              <a:buNone/>
            </a:pPr>
            <a:r>
              <a:rPr lang="en-US" sz="1600">
                <a:latin typeface="Consolas" panose="020B0609020204030204" pitchFamily="49" charset="0"/>
              </a:rPr>
              <a:t>}</a:t>
            </a:r>
          </a:p>
        </p:txBody>
      </p:sp>
      <p:sp>
        <p:nvSpPr>
          <p:cNvPr id="5" name="날짜 개체 틀 4"/>
          <p:cNvSpPr>
            <a:spLocks noGrp="1"/>
          </p:cNvSpPr>
          <p:nvPr>
            <p:ph type="dt" sz="half" idx="10"/>
          </p:nvPr>
        </p:nvSpPr>
        <p:spPr/>
        <p:txBody>
          <a:bodyPr/>
          <a:lstStyle/>
          <a:p>
            <a:fld id="{F2F3F7A5-7C4C-431D-8E9B-AD41F38E86F4}" type="datetime1">
              <a:rPr lang="ko-KR" altLang="en-US" smtClean="0"/>
              <a:t>2018-06-09</a:t>
            </a:fld>
            <a:endParaRPr lang="en-US"/>
          </a:p>
        </p:txBody>
      </p:sp>
      <p:sp>
        <p:nvSpPr>
          <p:cNvPr id="6" name="바닥글 개체 틀 5"/>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7" name="슬라이드 번호 개체 틀 6"/>
          <p:cNvSpPr>
            <a:spLocks noGrp="1"/>
          </p:cNvSpPr>
          <p:nvPr>
            <p:ph type="sldNum" sz="quarter" idx="12"/>
          </p:nvPr>
        </p:nvSpPr>
        <p:spPr/>
        <p:txBody>
          <a:bodyPr/>
          <a:lstStyle/>
          <a:p>
            <a:fld id="{AA0EB1BB-D2B3-481B-A5E1-F093F8D3CD29}" type="slidenum">
              <a:rPr lang="en-US" smtClean="0"/>
              <a:t>87</a:t>
            </a:fld>
            <a:endParaRPr lang="en-US"/>
          </a:p>
        </p:txBody>
      </p:sp>
    </p:spTree>
    <p:extLst>
      <p:ext uri="{BB962C8B-B14F-4D97-AF65-F5344CB8AC3E}">
        <p14:creationId xmlns:p14="http://schemas.microsoft.com/office/powerpoint/2010/main" val="4221202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7</a:t>
            </a:r>
            <a:endParaRPr lang="en-US"/>
          </a:p>
        </p:txBody>
      </p:sp>
      <p:sp>
        <p:nvSpPr>
          <p:cNvPr id="3" name="텍스트 개체 틀 2"/>
          <p:cNvSpPr>
            <a:spLocks noGrp="1"/>
          </p:cNvSpPr>
          <p:nvPr>
            <p:ph type="body" idx="1"/>
          </p:nvPr>
        </p:nvSpPr>
        <p:spPr>
          <a:xfrm>
            <a:off x="2243460" y="3675065"/>
            <a:ext cx="5408762" cy="1500187"/>
          </a:xfrm>
        </p:spPr>
        <p:txBody>
          <a:bodyPr anchor="ctr"/>
          <a:lstStyle/>
          <a:p>
            <a:pPr algn="ctr"/>
            <a:r>
              <a:rPr lang="en-US" smtClean="0"/>
              <a:t>User-Defined Type</a:t>
            </a:r>
          </a:p>
          <a:p>
            <a:pPr algn="ctr"/>
            <a:r>
              <a:rPr lang="en-US" smtClean="0"/>
              <a:t>Name Space</a:t>
            </a:r>
          </a:p>
          <a:p>
            <a:pPr algn="ctr"/>
            <a:r>
              <a:rPr lang="en-US" smtClean="0"/>
              <a:t>string</a:t>
            </a:r>
            <a:endParaRPr lang="en-US"/>
          </a:p>
        </p:txBody>
      </p:sp>
      <p:sp>
        <p:nvSpPr>
          <p:cNvPr id="4" name="날짜 개체 틀 3"/>
          <p:cNvSpPr>
            <a:spLocks noGrp="1"/>
          </p:cNvSpPr>
          <p:nvPr>
            <p:ph type="dt" sz="half" idx="10"/>
          </p:nvPr>
        </p:nvSpPr>
        <p:spPr/>
        <p:txBody>
          <a:bodyPr/>
          <a:lstStyle/>
          <a:p>
            <a:fld id="{6E856079-F3B5-4D34-B500-00F2A0447B8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88</a:t>
            </a:fld>
            <a:endParaRPr lang="en-US"/>
          </a:p>
        </p:txBody>
      </p:sp>
    </p:spTree>
    <p:extLst>
      <p:ext uri="{BB962C8B-B14F-4D97-AF65-F5344CB8AC3E}">
        <p14:creationId xmlns:p14="http://schemas.microsoft.com/office/powerpoint/2010/main" val="969860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Enumeration (p. 452)</a:t>
            </a:r>
            <a:endParaRPr lang="en-US"/>
          </a:p>
        </p:txBody>
      </p:sp>
      <p:sp>
        <p:nvSpPr>
          <p:cNvPr id="3" name="내용 개체 틀 2"/>
          <p:cNvSpPr>
            <a:spLocks noGrp="1"/>
          </p:cNvSpPr>
          <p:nvPr>
            <p:ph idx="1"/>
          </p:nvPr>
        </p:nvSpPr>
        <p:spPr/>
        <p:txBody>
          <a:bodyPr/>
          <a:lstStyle/>
          <a:p>
            <a:pPr>
              <a:lnSpc>
                <a:spcPct val="100000"/>
              </a:lnSpc>
            </a:pPr>
            <a:r>
              <a:rPr lang="en-US"/>
              <a:t>The </a:t>
            </a:r>
            <a:r>
              <a:rPr lang="en-US" smtClean="0"/>
              <a:t>statement:</a:t>
            </a:r>
            <a:endParaRPr lang="en-US"/>
          </a:p>
          <a:p>
            <a:pPr marL="457200" lvl="1" indent="0">
              <a:lnSpc>
                <a:spcPct val="100000"/>
              </a:lnSpc>
              <a:buNone/>
            </a:pPr>
            <a:endParaRPr lang="en-US" sz="1050" smtClean="0">
              <a:latin typeface="Consolas" panose="020B0609020204030204" pitchFamily="49" charset="0"/>
            </a:endParaRPr>
          </a:p>
          <a:p>
            <a:pPr marL="457200" lvl="1" indent="0">
              <a:lnSpc>
                <a:spcPct val="100000"/>
              </a:lnSpc>
              <a:buNone/>
            </a:pPr>
            <a:r>
              <a:rPr lang="en-US" smtClean="0">
                <a:latin typeface="Consolas" panose="020B0609020204030204" pitchFamily="49" charset="0"/>
              </a:rPr>
              <a:t>enum Grade {A, B, C, D, F};</a:t>
            </a:r>
          </a:p>
          <a:p>
            <a:pPr marL="457200" lvl="1" indent="0">
              <a:lnSpc>
                <a:spcPct val="100000"/>
              </a:lnSpc>
              <a:buNone/>
            </a:pPr>
            <a:endParaRPr lang="en-US" sz="1050">
              <a:latin typeface="Consolas" panose="020B0609020204030204" pitchFamily="49" charset="0"/>
            </a:endParaRPr>
          </a:p>
          <a:p>
            <a:pPr lvl="1">
              <a:lnSpc>
                <a:spcPct val="100000"/>
              </a:lnSpc>
            </a:pPr>
            <a:r>
              <a:rPr lang="en-US" smtClean="0"/>
              <a:t>defines </a:t>
            </a:r>
            <a:r>
              <a:rPr lang="en-US"/>
              <a:t>a new data type called </a:t>
            </a:r>
            <a:r>
              <a:rPr lang="en-US" smtClean="0"/>
              <a:t>Grade .</a:t>
            </a:r>
          </a:p>
          <a:p>
            <a:pPr lvl="1">
              <a:lnSpc>
                <a:spcPct val="100000"/>
              </a:lnSpc>
            </a:pPr>
            <a:r>
              <a:rPr lang="en-US" smtClean="0"/>
              <a:t>The </a:t>
            </a:r>
            <a:r>
              <a:rPr lang="en-US"/>
              <a:t>values belonging to this data type </a:t>
            </a:r>
            <a:r>
              <a:rPr lang="en-US" smtClean="0"/>
              <a:t>are </a:t>
            </a:r>
          </a:p>
          <a:p>
            <a:pPr marL="914400" lvl="2" indent="0">
              <a:lnSpc>
                <a:spcPct val="100000"/>
              </a:lnSpc>
              <a:buNone/>
            </a:pPr>
            <a:r>
              <a:rPr lang="en-US" smtClean="0">
                <a:latin typeface="Consolas" panose="020B0609020204030204" pitchFamily="49" charset="0"/>
              </a:rPr>
              <a:t>A, B, C, D, E, F</a:t>
            </a:r>
            <a:r>
              <a:rPr lang="en-US" smtClean="0"/>
              <a:t>.</a:t>
            </a:r>
          </a:p>
          <a:p>
            <a:pPr marL="914400" lvl="2" indent="0">
              <a:lnSpc>
                <a:spcPct val="100000"/>
              </a:lnSpc>
              <a:buNone/>
            </a:pPr>
            <a:endParaRPr lang="en-US" smtClean="0"/>
          </a:p>
          <a:p>
            <a:pPr>
              <a:lnSpc>
                <a:spcPct val="100000"/>
              </a:lnSpc>
            </a:pPr>
            <a:r>
              <a:rPr lang="en-US"/>
              <a:t>No arithmetic operations are </a:t>
            </a:r>
            <a:r>
              <a:rPr lang="en-US" smtClean="0"/>
              <a:t>allowed.</a:t>
            </a:r>
          </a:p>
          <a:p>
            <a:pPr lvl="1">
              <a:lnSpc>
                <a:spcPct val="100000"/>
              </a:lnSpc>
            </a:pPr>
            <a:endParaRPr lang="en-US" smtClean="0">
              <a:latin typeface="Consolas" panose="020B0609020204030204" pitchFamily="49" charset="0"/>
            </a:endParaRPr>
          </a:p>
          <a:p>
            <a:pPr lvl="1">
              <a:lnSpc>
                <a:spcPct val="100000"/>
              </a:lnSpc>
            </a:pPr>
            <a:r>
              <a:rPr lang="en-US" smtClean="0">
                <a:latin typeface="Consolas" panose="020B0609020204030204" pitchFamily="49" charset="0"/>
              </a:rPr>
              <a:t>Grade g = A + B ; // illegal</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000DDDFF-9A5F-4EC6-A598-343C7C3E4A7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89</a:t>
            </a:fld>
            <a:endParaRPr lang="en-US"/>
          </a:p>
        </p:txBody>
      </p:sp>
    </p:spTree>
    <p:extLst>
      <p:ext uri="{BB962C8B-B14F-4D97-AF65-F5344CB8AC3E}">
        <p14:creationId xmlns:p14="http://schemas.microsoft.com/office/powerpoint/2010/main" val="151031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mtClean="0"/>
              <a:t>What is learning a language?</a:t>
            </a:r>
            <a:endParaRPr lang="en-US"/>
          </a:p>
        </p:txBody>
      </p:sp>
      <p:sp>
        <p:nvSpPr>
          <p:cNvPr id="3" name="내용 개체 틀 2"/>
          <p:cNvSpPr>
            <a:spLocks noGrp="1"/>
          </p:cNvSpPr>
          <p:nvPr>
            <p:ph idx="1"/>
          </p:nvPr>
        </p:nvSpPr>
        <p:spPr/>
        <p:txBody>
          <a:bodyPr/>
          <a:lstStyle/>
          <a:p>
            <a:r>
              <a:rPr lang="en-US" smtClean="0"/>
              <a:t>Grammar</a:t>
            </a:r>
          </a:p>
          <a:p>
            <a:r>
              <a:rPr lang="en-US" smtClean="0"/>
              <a:t>Words</a:t>
            </a:r>
          </a:p>
          <a:p>
            <a:r>
              <a:rPr lang="en-US" smtClean="0"/>
              <a:t>Culture/Environment/History</a:t>
            </a:r>
          </a:p>
          <a:p>
            <a:pPr lvl="1"/>
            <a:r>
              <a:rPr lang="en-US" smtClean="0"/>
              <a:t>Tool/Framework/Library</a:t>
            </a:r>
            <a:endParaRPr lang="en-US"/>
          </a:p>
        </p:txBody>
      </p:sp>
      <p:sp>
        <p:nvSpPr>
          <p:cNvPr id="4" name="날짜 개체 틀 3"/>
          <p:cNvSpPr>
            <a:spLocks noGrp="1"/>
          </p:cNvSpPr>
          <p:nvPr>
            <p:ph type="dt" sz="half" idx="10"/>
          </p:nvPr>
        </p:nvSpPr>
        <p:spPr/>
        <p:txBody>
          <a:bodyPr/>
          <a:lstStyle/>
          <a:p>
            <a:fld id="{98B7B2B5-92BF-4EA3-B15C-48915ED817EA}"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a:t>
            </a:fld>
            <a:endParaRPr lang="en-US"/>
          </a:p>
        </p:txBody>
      </p:sp>
    </p:spTree>
    <p:extLst>
      <p:ext uri="{BB962C8B-B14F-4D97-AF65-F5344CB8AC3E}">
        <p14:creationId xmlns:p14="http://schemas.microsoft.com/office/powerpoint/2010/main" val="1585960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2800"/>
              <a:t>Declaring Variables When Defining the Enumeration </a:t>
            </a:r>
            <a:r>
              <a:rPr lang="en-US" sz="2800" smtClean="0"/>
              <a:t>Type</a:t>
            </a:r>
            <a:endParaRPr lang="en-US" sz="2800"/>
          </a:p>
        </p:txBody>
      </p:sp>
      <p:sp>
        <p:nvSpPr>
          <p:cNvPr id="3" name="내용 개체 틀 2"/>
          <p:cNvSpPr>
            <a:spLocks noGrp="1"/>
          </p:cNvSpPr>
          <p:nvPr>
            <p:ph idx="1"/>
          </p:nvPr>
        </p:nvSpPr>
        <p:spPr/>
        <p:txBody>
          <a:bodyPr/>
          <a:lstStyle/>
          <a:p>
            <a:r>
              <a:rPr lang="en-US">
                <a:latin typeface="Consolas" panose="020B0609020204030204" pitchFamily="49" charset="0"/>
              </a:rPr>
              <a:t>enum </a:t>
            </a:r>
            <a:r>
              <a:rPr lang="en-US" smtClean="0">
                <a:latin typeface="Consolas" panose="020B0609020204030204" pitchFamily="49" charset="0"/>
              </a:rPr>
              <a:t>Grade </a:t>
            </a:r>
            <a:r>
              <a:rPr lang="en-US">
                <a:latin typeface="Consolas" panose="020B0609020204030204" pitchFamily="49" charset="0"/>
              </a:rPr>
              <a:t>{A, B, C, D, F} </a:t>
            </a:r>
            <a:r>
              <a:rPr lang="en-US" smtClean="0">
                <a:solidFill>
                  <a:srgbClr val="FF0000"/>
                </a:solidFill>
                <a:latin typeface="Consolas" panose="020B0609020204030204" pitchFamily="49" charset="0"/>
              </a:rPr>
              <a:t>g</a:t>
            </a:r>
            <a:r>
              <a:rPr lang="en-US" smtClean="0">
                <a:latin typeface="Consolas" panose="020B0609020204030204" pitchFamily="49" charset="0"/>
              </a:rPr>
              <a:t> ;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0AD291DD-B3D2-42AB-84AE-FEE4CB751D4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90</a:t>
            </a:fld>
            <a:endParaRPr lang="en-US"/>
          </a:p>
        </p:txBody>
      </p:sp>
    </p:spTree>
    <p:extLst>
      <p:ext uri="{BB962C8B-B14F-4D97-AF65-F5344CB8AC3E}">
        <p14:creationId xmlns:p14="http://schemas.microsoft.com/office/powerpoint/2010/main" val="2883954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Anonymous Data Type (p. 461)</a:t>
            </a:r>
            <a:endParaRPr lang="en-US"/>
          </a:p>
        </p:txBody>
      </p:sp>
      <p:sp>
        <p:nvSpPr>
          <p:cNvPr id="3" name="내용 개체 틀 2"/>
          <p:cNvSpPr>
            <a:spLocks noGrp="1"/>
          </p:cNvSpPr>
          <p:nvPr>
            <p:ph idx="1"/>
          </p:nvPr>
        </p:nvSpPr>
        <p:spPr/>
        <p:txBody>
          <a:bodyPr/>
          <a:lstStyle/>
          <a:p>
            <a:pPr>
              <a:lnSpc>
                <a:spcPct val="100000"/>
              </a:lnSpc>
            </a:pPr>
            <a:r>
              <a:rPr lang="en-US"/>
              <a:t>A </a:t>
            </a:r>
            <a:r>
              <a:rPr lang="en-US" smtClean="0"/>
              <a:t>variable </a:t>
            </a:r>
            <a:r>
              <a:rPr lang="en-US"/>
              <a:t>declaration with no </a:t>
            </a:r>
            <a:r>
              <a:rPr lang="en-US" smtClean="0"/>
              <a:t>type name </a:t>
            </a:r>
            <a:r>
              <a:rPr lang="en-US"/>
              <a:t>is called an anonymous </a:t>
            </a:r>
            <a:r>
              <a:rPr lang="en-US" smtClean="0"/>
              <a:t>type.</a:t>
            </a:r>
          </a:p>
          <a:p>
            <a:pPr>
              <a:lnSpc>
                <a:spcPct val="100000"/>
              </a:lnSpc>
            </a:pPr>
            <a:r>
              <a:rPr lang="en-US" smtClean="0"/>
              <a:t>The </a:t>
            </a:r>
            <a:r>
              <a:rPr lang="en-US"/>
              <a:t>following statement creates an anonymous type</a:t>
            </a:r>
            <a:r>
              <a:rPr lang="en-US" smtClean="0"/>
              <a:t>:</a:t>
            </a:r>
            <a:endParaRPr lang="en-US" sz="2000" smtClean="0">
              <a:latin typeface="Consolas" panose="020B0609020204030204" pitchFamily="49" charset="0"/>
            </a:endParaRPr>
          </a:p>
          <a:p>
            <a:pPr lvl="1">
              <a:lnSpc>
                <a:spcPct val="100000"/>
              </a:lnSpc>
            </a:pPr>
            <a:r>
              <a:rPr lang="en-US" sz="2000" smtClean="0">
                <a:latin typeface="Consolas" panose="020B0609020204030204" pitchFamily="49" charset="0"/>
              </a:rPr>
              <a:t>enum </a:t>
            </a:r>
            <a:r>
              <a:rPr lang="en-US" sz="2000">
                <a:latin typeface="Consolas" panose="020B0609020204030204" pitchFamily="49" charset="0"/>
              </a:rPr>
              <a:t>{BASKETBALL, FOOTBALL, </a:t>
            </a:r>
            <a:r>
              <a:rPr lang="en-US" sz="2000" smtClean="0">
                <a:latin typeface="Consolas" panose="020B0609020204030204" pitchFamily="49" charset="0"/>
              </a:rPr>
              <a:t>BASEBALL } </a:t>
            </a:r>
            <a:r>
              <a:rPr lang="en-US" sz="2000" smtClean="0">
                <a:solidFill>
                  <a:srgbClr val="FF0000"/>
                </a:solidFill>
                <a:latin typeface="Consolas" panose="020B0609020204030204" pitchFamily="49" charset="0"/>
              </a:rPr>
              <a:t>sports</a:t>
            </a:r>
            <a:r>
              <a:rPr lang="en-US" sz="2000" smtClean="0">
                <a:latin typeface="Consolas" panose="020B0609020204030204" pitchFamily="49" charset="0"/>
              </a:rPr>
              <a:t>;</a:t>
            </a:r>
          </a:p>
          <a:p>
            <a:pPr lvl="1">
              <a:lnSpc>
                <a:spcPct val="100000"/>
              </a:lnSpc>
            </a:pPr>
            <a:endParaRPr lang="en-US" smtClean="0">
              <a:latin typeface="Consolas" panose="020B0609020204030204" pitchFamily="49" charset="0"/>
            </a:endParaRPr>
          </a:p>
          <a:p>
            <a:pPr>
              <a:lnSpc>
                <a:spcPct val="100000"/>
              </a:lnSpc>
            </a:pPr>
            <a:endParaRPr lang="en-US"/>
          </a:p>
        </p:txBody>
      </p:sp>
      <p:sp>
        <p:nvSpPr>
          <p:cNvPr id="4" name="날짜 개체 틀 3"/>
          <p:cNvSpPr>
            <a:spLocks noGrp="1"/>
          </p:cNvSpPr>
          <p:nvPr>
            <p:ph type="dt" sz="half" idx="10"/>
          </p:nvPr>
        </p:nvSpPr>
        <p:spPr/>
        <p:txBody>
          <a:bodyPr/>
          <a:lstStyle/>
          <a:p>
            <a:fld id="{82E1975D-CEEE-4900-87AB-6C2E974688D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91</a:t>
            </a:fld>
            <a:endParaRPr lang="en-US"/>
          </a:p>
        </p:txBody>
      </p:sp>
    </p:spTree>
    <p:extLst>
      <p:ext uri="{BB962C8B-B14F-4D97-AF65-F5344CB8AC3E}">
        <p14:creationId xmlns:p14="http://schemas.microsoft.com/office/powerpoint/2010/main" val="2267605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typedef </a:t>
            </a:r>
            <a:r>
              <a:rPr lang="en-US" smtClean="0"/>
              <a:t>Statement (p. 461)</a:t>
            </a:r>
            <a:endParaRPr lang="en-US"/>
          </a:p>
        </p:txBody>
      </p:sp>
      <p:sp>
        <p:nvSpPr>
          <p:cNvPr id="3" name="내용 개체 틀 2"/>
          <p:cNvSpPr>
            <a:spLocks noGrp="1"/>
          </p:cNvSpPr>
          <p:nvPr>
            <p:ph idx="1"/>
          </p:nvPr>
        </p:nvSpPr>
        <p:spPr/>
        <p:txBody>
          <a:bodyPr/>
          <a:lstStyle/>
          <a:p>
            <a:pPr>
              <a:lnSpc>
                <a:spcPct val="100000"/>
              </a:lnSpc>
            </a:pPr>
            <a:r>
              <a:rPr lang="en-US" smtClean="0"/>
              <a:t>Synonyms </a:t>
            </a:r>
            <a:r>
              <a:rPr lang="en-US"/>
              <a:t>or aliases to </a:t>
            </a:r>
            <a:r>
              <a:rPr lang="en-US" smtClean="0"/>
              <a:t>a defined </a:t>
            </a:r>
            <a:r>
              <a:rPr lang="en-US"/>
              <a:t>data </a:t>
            </a:r>
            <a:r>
              <a:rPr lang="en-US" smtClean="0"/>
              <a:t>type</a:t>
            </a:r>
          </a:p>
          <a:p>
            <a:pPr lvl="1">
              <a:lnSpc>
                <a:spcPct val="100000"/>
              </a:lnSpc>
            </a:pPr>
            <a:r>
              <a:rPr lang="en-US">
                <a:latin typeface="Consolas" panose="020B0609020204030204" pitchFamily="49" charset="0"/>
              </a:rPr>
              <a:t>typedef </a:t>
            </a:r>
            <a:r>
              <a:rPr lang="en-US" smtClean="0">
                <a:latin typeface="Consolas" panose="020B0609020204030204" pitchFamily="49" charset="0"/>
              </a:rPr>
              <a:t>aType bType ;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5EE516F4-F32E-49E4-8BE3-B7561D8DFB4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92</a:t>
            </a:fld>
            <a:endParaRPr lang="en-US"/>
          </a:p>
        </p:txBody>
      </p:sp>
    </p:spTree>
    <p:extLst>
      <p:ext uri="{BB962C8B-B14F-4D97-AF65-F5344CB8AC3E}">
        <p14:creationId xmlns:p14="http://schemas.microsoft.com/office/powerpoint/2010/main" val="3768581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Namespace (p. 471)</a:t>
            </a:r>
            <a:endParaRPr lang="en-US"/>
          </a:p>
        </p:txBody>
      </p:sp>
      <p:sp>
        <p:nvSpPr>
          <p:cNvPr id="3" name="내용 개체 틀 2"/>
          <p:cNvSpPr>
            <a:spLocks noGrp="1"/>
          </p:cNvSpPr>
          <p:nvPr>
            <p:ph idx="1"/>
          </p:nvPr>
        </p:nvSpPr>
        <p:spPr/>
        <p:txBody>
          <a:bodyPr>
            <a:normAutofit fontScale="70000" lnSpcReduction="20000"/>
          </a:bodyPr>
          <a:lstStyle/>
          <a:p>
            <a:pPr>
              <a:lnSpc>
                <a:spcPct val="120000"/>
              </a:lnSpc>
            </a:pPr>
            <a:r>
              <a:rPr lang="en-US"/>
              <a:t>In July 1998, ANSI/ISO Standard C++ was officially approved. </a:t>
            </a:r>
            <a:endParaRPr lang="en-US" smtClean="0"/>
          </a:p>
          <a:p>
            <a:pPr lvl="1">
              <a:lnSpc>
                <a:spcPct val="120000"/>
              </a:lnSpc>
            </a:pPr>
            <a:r>
              <a:rPr lang="en-US" smtClean="0"/>
              <a:t>Most </a:t>
            </a:r>
            <a:r>
              <a:rPr lang="en-US"/>
              <a:t>recent </a:t>
            </a:r>
            <a:r>
              <a:rPr lang="en-US" smtClean="0"/>
              <a:t>compilers are </a:t>
            </a:r>
            <a:r>
              <a:rPr lang="en-US"/>
              <a:t>also compatible with ANSI/ISO Standard C</a:t>
            </a:r>
            <a:r>
              <a:rPr lang="en-US" smtClean="0"/>
              <a:t>++. </a:t>
            </a:r>
          </a:p>
          <a:p>
            <a:pPr lvl="1">
              <a:lnSpc>
                <a:spcPct val="120000"/>
              </a:lnSpc>
            </a:pPr>
            <a:r>
              <a:rPr lang="en-US" smtClean="0"/>
              <a:t>The </a:t>
            </a:r>
            <a:r>
              <a:rPr lang="en-US"/>
              <a:t>two </a:t>
            </a:r>
            <a:r>
              <a:rPr lang="en-US" smtClean="0"/>
              <a:t>standards are </a:t>
            </a:r>
            <a:r>
              <a:rPr lang="en-US"/>
              <a:t>virtually the </a:t>
            </a:r>
            <a:r>
              <a:rPr lang="en-US" smtClean="0"/>
              <a:t>same.</a:t>
            </a:r>
          </a:p>
          <a:p>
            <a:pPr lvl="1">
              <a:lnSpc>
                <a:spcPct val="120000"/>
              </a:lnSpc>
            </a:pPr>
            <a:r>
              <a:rPr lang="en-US" smtClean="0"/>
              <a:t>The </a:t>
            </a:r>
            <a:r>
              <a:rPr lang="en-US"/>
              <a:t>ANSI/ISO Standard C++ language has some </a:t>
            </a:r>
            <a:r>
              <a:rPr lang="en-US" smtClean="0"/>
              <a:t>features that </a:t>
            </a:r>
            <a:r>
              <a:rPr lang="en-US"/>
              <a:t>are not available in Standard C</a:t>
            </a:r>
            <a:r>
              <a:rPr lang="en-US" smtClean="0"/>
              <a:t>++.</a:t>
            </a:r>
            <a:endParaRPr lang="en-US"/>
          </a:p>
          <a:p>
            <a:pPr lvl="1">
              <a:lnSpc>
                <a:spcPct val="120000"/>
              </a:lnSpc>
            </a:pPr>
            <a:r>
              <a:rPr lang="en-US" smtClean="0"/>
              <a:t>The </a:t>
            </a:r>
            <a:r>
              <a:rPr lang="en-US"/>
              <a:t>C++ syntax applies to </a:t>
            </a:r>
            <a:r>
              <a:rPr lang="en-US" smtClean="0"/>
              <a:t>both standards.</a:t>
            </a:r>
          </a:p>
          <a:p>
            <a:pPr>
              <a:lnSpc>
                <a:spcPct val="120000"/>
              </a:lnSpc>
            </a:pPr>
            <a:r>
              <a:rPr lang="en-US"/>
              <a:t>Syntax</a:t>
            </a:r>
          </a:p>
          <a:p>
            <a:pPr marL="457200" lvl="1" indent="0">
              <a:lnSpc>
                <a:spcPct val="120000"/>
              </a:lnSpc>
              <a:buNone/>
            </a:pPr>
            <a:r>
              <a:rPr lang="en-US" smtClean="0">
                <a:latin typeface="Consolas" panose="020B0609020204030204" pitchFamily="49" charset="0"/>
              </a:rPr>
              <a:t>namespace myNameSapce {</a:t>
            </a:r>
            <a:endParaRPr lang="en-US">
              <a:latin typeface="Consolas" panose="020B0609020204030204" pitchFamily="49" charset="0"/>
            </a:endParaRPr>
          </a:p>
          <a:p>
            <a:pPr marL="457200" lvl="1" indent="0">
              <a:lnSpc>
                <a:spcPct val="120000"/>
              </a:lnSpc>
              <a:buNone/>
            </a:pPr>
            <a:r>
              <a:rPr lang="en-US">
                <a:latin typeface="Consolas" panose="020B0609020204030204" pitchFamily="49" charset="0"/>
              </a:rPr>
              <a:t>   statements ; </a:t>
            </a:r>
          </a:p>
          <a:p>
            <a:pPr marL="457200" lvl="1" indent="0">
              <a:lnSpc>
                <a:spcPct val="120000"/>
              </a:lnSpc>
              <a:buNone/>
            </a:pPr>
            <a:r>
              <a:rPr lang="en-US">
                <a:latin typeface="Consolas" panose="020B0609020204030204" pitchFamily="49" charset="0"/>
              </a:rPr>
              <a:t>}</a:t>
            </a:r>
          </a:p>
          <a:p>
            <a:pPr>
              <a:lnSpc>
                <a:spcPct val="120000"/>
              </a:lnSpc>
            </a:pPr>
            <a:r>
              <a:rPr lang="en-US" smtClean="0"/>
              <a:t>Accessing </a:t>
            </a:r>
            <a:r>
              <a:rPr lang="en-US"/>
              <a:t>a namespace member is</a:t>
            </a:r>
            <a:r>
              <a:rPr lang="en-US" smtClean="0"/>
              <a:t>:</a:t>
            </a:r>
          </a:p>
          <a:p>
            <a:pPr lvl="1">
              <a:lnSpc>
                <a:spcPct val="120000"/>
              </a:lnSpc>
            </a:pPr>
            <a:r>
              <a:rPr lang="en-US" smtClean="0">
                <a:latin typeface="Consolas" panose="020B0609020204030204" pitchFamily="49" charset="0"/>
              </a:rPr>
              <a:t>myNameSapce::identifier</a:t>
            </a:r>
          </a:p>
          <a:p>
            <a:pPr lvl="1">
              <a:lnSpc>
                <a:spcPct val="120000"/>
              </a:lnSpc>
            </a:pPr>
            <a:r>
              <a:rPr lang="en-US">
                <a:latin typeface="Consolas" panose="020B0609020204030204" pitchFamily="49" charset="0"/>
              </a:rPr>
              <a:t>using namespace myNameSapce</a:t>
            </a:r>
            <a:r>
              <a:rPr lang="en-US" smtClean="0">
                <a:latin typeface="Consolas" panose="020B0609020204030204" pitchFamily="49" charset="0"/>
              </a:rPr>
              <a:t>; </a:t>
            </a:r>
            <a:endParaRPr lang="en-US">
              <a:latin typeface="Consolas" panose="020B0609020204030204" pitchFamily="49" charset="0"/>
            </a:endParaRPr>
          </a:p>
          <a:p>
            <a:pPr>
              <a:lnSpc>
                <a:spcPct val="120000"/>
              </a:lnSpc>
            </a:pPr>
            <a:r>
              <a:rPr lang="en-US" smtClean="0">
                <a:solidFill>
                  <a:srgbClr val="00B050"/>
                </a:solidFill>
              </a:rPr>
              <a:t>Ex: 7-12</a:t>
            </a:r>
          </a:p>
        </p:txBody>
      </p:sp>
      <p:sp>
        <p:nvSpPr>
          <p:cNvPr id="4" name="날짜 개체 틀 3"/>
          <p:cNvSpPr>
            <a:spLocks noGrp="1"/>
          </p:cNvSpPr>
          <p:nvPr>
            <p:ph type="dt" sz="half" idx="10"/>
          </p:nvPr>
        </p:nvSpPr>
        <p:spPr/>
        <p:txBody>
          <a:bodyPr/>
          <a:lstStyle/>
          <a:p>
            <a:fld id="{B6076EB7-68F8-4E3D-92C7-A8FB11261EB3}"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93</a:t>
            </a:fld>
            <a:endParaRPr lang="en-US"/>
          </a:p>
        </p:txBody>
      </p:sp>
    </p:spTree>
    <p:extLst>
      <p:ext uri="{BB962C8B-B14F-4D97-AF65-F5344CB8AC3E}">
        <p14:creationId xmlns:p14="http://schemas.microsoft.com/office/powerpoint/2010/main" val="1175691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string Type (p. 476)</a:t>
            </a:r>
            <a:endParaRPr lang="en-US"/>
          </a:p>
        </p:txBody>
      </p:sp>
      <p:sp>
        <p:nvSpPr>
          <p:cNvPr id="3" name="내용 개체 틀 2"/>
          <p:cNvSpPr>
            <a:spLocks noGrp="1"/>
          </p:cNvSpPr>
          <p:nvPr>
            <p:ph idx="1"/>
          </p:nvPr>
        </p:nvSpPr>
        <p:spPr/>
        <p:txBody>
          <a:bodyPr>
            <a:normAutofit fontScale="92500" lnSpcReduction="10000"/>
          </a:bodyPr>
          <a:lstStyle/>
          <a:p>
            <a:pPr>
              <a:lnSpc>
                <a:spcPct val="110000"/>
              </a:lnSpc>
            </a:pPr>
            <a:r>
              <a:rPr lang="en-US"/>
              <a:t> Recall that prior to </a:t>
            </a:r>
            <a:r>
              <a:rPr lang="en-US" smtClean="0"/>
              <a:t>the ANSI/ISO </a:t>
            </a:r>
            <a:r>
              <a:rPr lang="en-US"/>
              <a:t>C++ language standard, the Standard C++ library did not provide a </a:t>
            </a:r>
            <a:r>
              <a:rPr lang="en-US" smtClean="0"/>
              <a:t>string data </a:t>
            </a:r>
            <a:r>
              <a:rPr lang="en-US"/>
              <a:t>type</a:t>
            </a:r>
            <a:r>
              <a:rPr lang="en-US" smtClean="0"/>
              <a:t>.</a:t>
            </a:r>
          </a:p>
          <a:p>
            <a:pPr lvl="1">
              <a:lnSpc>
                <a:spcPct val="110000"/>
              </a:lnSpc>
            </a:pPr>
            <a:r>
              <a:rPr lang="en-US" smtClean="0"/>
              <a:t>Compiler supplied </a:t>
            </a:r>
            <a:r>
              <a:rPr lang="en-US"/>
              <a:t>their own programmer-defined </a:t>
            </a:r>
            <a:r>
              <a:rPr lang="en-US" smtClean="0"/>
              <a:t>string type</a:t>
            </a:r>
          </a:p>
          <a:p>
            <a:pPr lvl="1">
              <a:lnSpc>
                <a:spcPct val="110000"/>
              </a:lnSpc>
            </a:pPr>
            <a:r>
              <a:rPr lang="en-US" smtClean="0"/>
              <a:t>The </a:t>
            </a:r>
            <a:r>
              <a:rPr lang="en-US"/>
              <a:t>syntax and semantics of string </a:t>
            </a:r>
            <a:r>
              <a:rPr lang="en-US" smtClean="0"/>
              <a:t>operations varied </a:t>
            </a:r>
            <a:r>
              <a:rPr lang="en-US"/>
              <a:t>from vendor </a:t>
            </a:r>
            <a:r>
              <a:rPr lang="en-US" smtClean="0"/>
              <a:t>to vendor</a:t>
            </a:r>
            <a:r>
              <a:rPr lang="en-US"/>
              <a:t>.</a:t>
            </a:r>
          </a:p>
          <a:p>
            <a:pPr>
              <a:lnSpc>
                <a:spcPct val="110000"/>
              </a:lnSpc>
            </a:pPr>
            <a:r>
              <a:rPr lang="en-US"/>
              <a:t>The data type string is a programmer-defined type and is not part of the C</a:t>
            </a:r>
            <a:r>
              <a:rPr lang="en-US" smtClean="0"/>
              <a:t>++ language;</a:t>
            </a:r>
          </a:p>
          <a:p>
            <a:pPr lvl="1">
              <a:lnSpc>
                <a:spcPct val="110000"/>
              </a:lnSpc>
            </a:pPr>
            <a:r>
              <a:rPr lang="en-US" smtClean="0"/>
              <a:t>the </a:t>
            </a:r>
            <a:r>
              <a:rPr lang="en-US"/>
              <a:t>C++ standard library supplies it</a:t>
            </a:r>
            <a:r>
              <a:rPr lang="en-US" smtClean="0"/>
              <a:t>.</a:t>
            </a:r>
          </a:p>
          <a:p>
            <a:pPr>
              <a:lnSpc>
                <a:spcPct val="110000"/>
              </a:lnSpc>
            </a:pPr>
            <a:r>
              <a:rPr lang="en-US" smtClean="0"/>
              <a:t>Syntax</a:t>
            </a:r>
          </a:p>
          <a:p>
            <a:pPr lvl="1">
              <a:lnSpc>
                <a:spcPct val="110000"/>
              </a:lnSpc>
            </a:pPr>
            <a:r>
              <a:rPr lang="en-US" smtClean="0">
                <a:latin typeface="Consolas" panose="020B0609020204030204" pitchFamily="49" charset="0"/>
              </a:rPr>
              <a:t>#include </a:t>
            </a:r>
            <a:r>
              <a:rPr lang="en-US">
                <a:latin typeface="Consolas" panose="020B0609020204030204" pitchFamily="49" charset="0"/>
              </a:rPr>
              <a:t>&lt;</a:t>
            </a:r>
            <a:r>
              <a:rPr lang="en-US" smtClean="0">
                <a:latin typeface="Consolas" panose="020B0609020204030204" pitchFamily="49" charset="0"/>
              </a:rPr>
              <a:t>string&gt;</a:t>
            </a:r>
          </a:p>
          <a:p>
            <a:pPr lvl="1">
              <a:lnSpc>
                <a:spcPct val="110000"/>
              </a:lnSpc>
            </a:pPr>
            <a:r>
              <a:rPr lang="en-US" smtClean="0">
                <a:latin typeface="Consolas" panose="020B0609020204030204" pitchFamily="49" charset="0"/>
              </a:rPr>
              <a:t>string name = "john"</a:t>
            </a:r>
          </a:p>
          <a:p>
            <a:pPr>
              <a:lnSpc>
                <a:spcPct val="110000"/>
              </a:lnSpc>
            </a:pPr>
            <a:endParaRPr lang="en-US" smtClean="0"/>
          </a:p>
          <a:p>
            <a:pPr>
              <a:lnSpc>
                <a:spcPct val="110000"/>
              </a:lnSpc>
            </a:pPr>
            <a:endParaRPr lang="en-US"/>
          </a:p>
        </p:txBody>
      </p:sp>
      <p:sp>
        <p:nvSpPr>
          <p:cNvPr id="4" name="날짜 개체 틀 3"/>
          <p:cNvSpPr>
            <a:spLocks noGrp="1"/>
          </p:cNvSpPr>
          <p:nvPr>
            <p:ph type="dt" sz="half" idx="10"/>
          </p:nvPr>
        </p:nvSpPr>
        <p:spPr/>
        <p:txBody>
          <a:bodyPr/>
          <a:lstStyle/>
          <a:p>
            <a:fld id="{3E0E8718-72C0-45F7-8CAF-FD75C86CEF55}"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94</a:t>
            </a:fld>
            <a:endParaRPr lang="en-US"/>
          </a:p>
        </p:txBody>
      </p:sp>
    </p:spTree>
    <p:extLst>
      <p:ext uri="{BB962C8B-B14F-4D97-AF65-F5344CB8AC3E}">
        <p14:creationId xmlns:p14="http://schemas.microsoft.com/office/powerpoint/2010/main" val="13667090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Additional string Operations </a:t>
            </a:r>
            <a:r>
              <a:rPr lang="en-US" smtClean="0"/>
              <a:t>(p. 480)</a:t>
            </a:r>
            <a:endParaRPr lang="en-US"/>
          </a:p>
        </p:txBody>
      </p:sp>
      <p:sp>
        <p:nvSpPr>
          <p:cNvPr id="3" name="내용 개체 틀 2"/>
          <p:cNvSpPr>
            <a:spLocks noGrp="1"/>
          </p:cNvSpPr>
          <p:nvPr>
            <p:ph idx="1"/>
          </p:nvPr>
        </p:nvSpPr>
        <p:spPr/>
        <p:txBody>
          <a:bodyPr/>
          <a:lstStyle/>
          <a:p>
            <a:pPr>
              <a:lnSpc>
                <a:spcPct val="100000"/>
              </a:lnSpc>
            </a:pPr>
            <a:r>
              <a:rPr lang="en-US">
                <a:latin typeface="Consolas" panose="020B0609020204030204" pitchFamily="49" charset="0"/>
              </a:rPr>
              <a:t>string::</a:t>
            </a:r>
            <a:r>
              <a:rPr lang="en-US" smtClean="0">
                <a:latin typeface="Consolas" panose="020B0609020204030204" pitchFamily="49" charset="0"/>
              </a:rPr>
              <a:t>size_type</a:t>
            </a:r>
          </a:p>
          <a:p>
            <a:pPr lvl="1">
              <a:lnSpc>
                <a:spcPct val="100000"/>
              </a:lnSpc>
            </a:pPr>
            <a:r>
              <a:rPr lang="en-US" smtClean="0"/>
              <a:t>An </a:t>
            </a:r>
            <a:r>
              <a:rPr lang="en-US"/>
              <a:t>unsigned integer (data) type</a:t>
            </a:r>
          </a:p>
          <a:p>
            <a:pPr>
              <a:lnSpc>
                <a:spcPct val="100000"/>
              </a:lnSpc>
            </a:pPr>
            <a:r>
              <a:rPr lang="en-US">
                <a:latin typeface="Consolas" panose="020B0609020204030204" pitchFamily="49" charset="0"/>
              </a:rPr>
              <a:t>string::</a:t>
            </a:r>
            <a:r>
              <a:rPr lang="en-US" smtClean="0">
                <a:latin typeface="Consolas" panose="020B0609020204030204" pitchFamily="49" charset="0"/>
              </a:rPr>
              <a:t>npos</a:t>
            </a:r>
          </a:p>
          <a:p>
            <a:pPr lvl="1">
              <a:lnSpc>
                <a:spcPct val="100000"/>
              </a:lnSpc>
            </a:pPr>
            <a:r>
              <a:rPr lang="en-US" smtClean="0"/>
              <a:t>The </a:t>
            </a:r>
            <a:r>
              <a:rPr lang="en-US"/>
              <a:t>maximum value of the (data) type string::</a:t>
            </a:r>
            <a:r>
              <a:rPr lang="en-US" smtClean="0"/>
              <a:t>size_type,</a:t>
            </a:r>
          </a:p>
          <a:p>
            <a:pPr lvl="1">
              <a:lnSpc>
                <a:spcPct val="100000"/>
              </a:lnSpc>
            </a:pPr>
            <a:r>
              <a:rPr lang="en-US" smtClean="0"/>
              <a:t>a </a:t>
            </a:r>
            <a:r>
              <a:rPr lang="en-US"/>
              <a:t>number such as 4294967295 on many </a:t>
            </a:r>
            <a:r>
              <a:rPr lang="en-US" smtClean="0"/>
              <a:t>machines</a:t>
            </a:r>
          </a:p>
          <a:p>
            <a:pPr>
              <a:lnSpc>
                <a:spcPct val="100000"/>
              </a:lnSpc>
            </a:pPr>
            <a:r>
              <a:rPr lang="en-US" smtClean="0"/>
              <a:t>String functions</a:t>
            </a:r>
          </a:p>
          <a:p>
            <a:pPr lvl="1">
              <a:lnSpc>
                <a:spcPct val="100000"/>
              </a:lnSpc>
            </a:pPr>
            <a:r>
              <a:rPr lang="en-US" smtClean="0"/>
              <a:t>Table 7-1 (p.480)</a:t>
            </a:r>
          </a:p>
          <a:p>
            <a:pPr>
              <a:lnSpc>
                <a:spcPct val="100000"/>
              </a:lnSpc>
            </a:pPr>
            <a:r>
              <a:rPr lang="en-US" smtClean="0">
                <a:solidFill>
                  <a:srgbClr val="00B050"/>
                </a:solidFill>
              </a:rPr>
              <a:t>Ex: 7-14, 15, 16, 18 (p. 482)</a:t>
            </a:r>
            <a:endParaRPr lang="en-US">
              <a:solidFill>
                <a:srgbClr val="00B050"/>
              </a:solidFill>
            </a:endParaRPr>
          </a:p>
          <a:p>
            <a:pPr>
              <a:lnSpc>
                <a:spcPct val="100000"/>
              </a:lnSpc>
            </a:pPr>
            <a:endParaRPr lang="en-US"/>
          </a:p>
        </p:txBody>
      </p:sp>
      <p:sp>
        <p:nvSpPr>
          <p:cNvPr id="4" name="날짜 개체 틀 3"/>
          <p:cNvSpPr>
            <a:spLocks noGrp="1"/>
          </p:cNvSpPr>
          <p:nvPr>
            <p:ph type="dt" sz="half" idx="10"/>
          </p:nvPr>
        </p:nvSpPr>
        <p:spPr/>
        <p:txBody>
          <a:bodyPr/>
          <a:lstStyle/>
          <a:p>
            <a:fld id="{B515C289-16B2-4004-8353-82B942B7DB98}"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95</a:t>
            </a:fld>
            <a:endParaRPr lang="en-US"/>
          </a:p>
        </p:txBody>
      </p:sp>
    </p:spTree>
    <p:extLst>
      <p:ext uri="{BB962C8B-B14F-4D97-AF65-F5344CB8AC3E}">
        <p14:creationId xmlns:p14="http://schemas.microsoft.com/office/powerpoint/2010/main" val="3546365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5879" y="1709740"/>
            <a:ext cx="8543925" cy="1473407"/>
          </a:xfrm>
        </p:spPr>
        <p:txBody>
          <a:bodyPr anchor="ctr"/>
          <a:lstStyle/>
          <a:p>
            <a:pPr algn="ctr"/>
            <a:r>
              <a:rPr lang="en-US" smtClean="0"/>
              <a:t>CHAPTER 8</a:t>
            </a:r>
            <a:endParaRPr lang="en-US"/>
          </a:p>
        </p:txBody>
      </p:sp>
      <p:sp>
        <p:nvSpPr>
          <p:cNvPr id="3" name="텍스트 개체 틀 2"/>
          <p:cNvSpPr>
            <a:spLocks noGrp="1"/>
          </p:cNvSpPr>
          <p:nvPr>
            <p:ph type="body" idx="1"/>
          </p:nvPr>
        </p:nvSpPr>
        <p:spPr>
          <a:xfrm>
            <a:off x="2243460" y="3675065"/>
            <a:ext cx="5408762" cy="1500187"/>
          </a:xfrm>
        </p:spPr>
        <p:txBody>
          <a:bodyPr anchor="ctr"/>
          <a:lstStyle/>
          <a:p>
            <a:pPr algn="ctr"/>
            <a:r>
              <a:rPr lang="en-US" smtClean="0"/>
              <a:t>ARRAY AND STRING</a:t>
            </a:r>
            <a:endParaRPr lang="en-US"/>
          </a:p>
        </p:txBody>
      </p:sp>
      <p:sp>
        <p:nvSpPr>
          <p:cNvPr id="4" name="날짜 개체 틀 3"/>
          <p:cNvSpPr>
            <a:spLocks noGrp="1"/>
          </p:cNvSpPr>
          <p:nvPr>
            <p:ph type="dt" sz="half" idx="10"/>
          </p:nvPr>
        </p:nvSpPr>
        <p:spPr/>
        <p:txBody>
          <a:bodyPr/>
          <a:lstStyle/>
          <a:p>
            <a:fld id="{8B699835-91A5-40D4-8CF7-523A2089A42D}"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96</a:t>
            </a:fld>
            <a:endParaRPr lang="en-US"/>
          </a:p>
        </p:txBody>
      </p:sp>
    </p:spTree>
    <p:extLst>
      <p:ext uri="{BB962C8B-B14F-4D97-AF65-F5344CB8AC3E}">
        <p14:creationId xmlns:p14="http://schemas.microsoft.com/office/powerpoint/2010/main" val="2322789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Array (p. 507)</a:t>
            </a:r>
            <a:endParaRPr lang="en-US"/>
          </a:p>
        </p:txBody>
      </p:sp>
      <p:sp>
        <p:nvSpPr>
          <p:cNvPr id="3" name="내용 개체 틀 2"/>
          <p:cNvSpPr>
            <a:spLocks noGrp="1"/>
          </p:cNvSpPr>
          <p:nvPr>
            <p:ph idx="1"/>
          </p:nvPr>
        </p:nvSpPr>
        <p:spPr>
          <a:xfrm>
            <a:off x="681038" y="1255271"/>
            <a:ext cx="8543925" cy="2798255"/>
          </a:xfrm>
        </p:spPr>
        <p:txBody>
          <a:bodyPr/>
          <a:lstStyle/>
          <a:p>
            <a:pPr>
              <a:lnSpc>
                <a:spcPct val="100000"/>
              </a:lnSpc>
            </a:pPr>
            <a:r>
              <a:rPr lang="en-US"/>
              <a:t>An array is a collection of a fixed number of components all of the same data type</a:t>
            </a:r>
            <a:r>
              <a:rPr lang="en-US" smtClean="0"/>
              <a:t>.</a:t>
            </a:r>
          </a:p>
          <a:p>
            <a:pPr lvl="1">
              <a:lnSpc>
                <a:spcPct val="100000"/>
              </a:lnSpc>
            </a:pPr>
            <a:endParaRPr lang="en-US" sz="1000" smtClean="0">
              <a:latin typeface="Consolas" panose="020B0609020204030204" pitchFamily="49" charset="0"/>
            </a:endParaRPr>
          </a:p>
          <a:p>
            <a:pPr lvl="1">
              <a:lnSpc>
                <a:spcPct val="100000"/>
              </a:lnSpc>
            </a:pPr>
            <a:r>
              <a:rPr lang="en-US" smtClean="0">
                <a:latin typeface="Consolas" panose="020B0609020204030204" pitchFamily="49" charset="0"/>
              </a:rPr>
              <a:t>DataType </a:t>
            </a:r>
            <a:r>
              <a:rPr lang="en-US">
                <a:latin typeface="Consolas" panose="020B0609020204030204" pitchFamily="49" charset="0"/>
              </a:rPr>
              <a:t>arrayName[intExp</a:t>
            </a:r>
            <a:r>
              <a:rPr lang="en-US" smtClean="0">
                <a:latin typeface="Consolas" panose="020B0609020204030204" pitchFamily="49" charset="0"/>
              </a:rPr>
              <a:t>];</a:t>
            </a:r>
          </a:p>
          <a:p>
            <a:pPr lvl="1">
              <a:lnSpc>
                <a:spcPct val="100000"/>
              </a:lnSpc>
            </a:pPr>
            <a:endParaRPr lang="en-US" sz="1050">
              <a:latin typeface="Consolas" panose="020B0609020204030204" pitchFamily="49" charset="0"/>
            </a:endParaRPr>
          </a:p>
          <a:p>
            <a:pPr>
              <a:lnSpc>
                <a:spcPct val="100000"/>
              </a:lnSpc>
            </a:pPr>
            <a:r>
              <a:rPr lang="en-US" smtClean="0">
                <a:latin typeface="Consolas" panose="020B0609020204030204" pitchFamily="49" charset="0"/>
              </a:rPr>
              <a:t>int num[5]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35556468-1616-46FB-A0AE-A03E80986987}"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97</a:t>
            </a:fld>
            <a:endParaRPr lang="en-US"/>
          </a:p>
        </p:txBody>
      </p:sp>
      <p:pic>
        <p:nvPicPr>
          <p:cNvPr id="7" name="그림 6"/>
          <p:cNvPicPr>
            <a:picLocks noChangeAspect="1"/>
          </p:cNvPicPr>
          <p:nvPr/>
        </p:nvPicPr>
        <p:blipFill>
          <a:blip r:embed="rId2"/>
          <a:stretch>
            <a:fillRect/>
          </a:stretch>
        </p:blipFill>
        <p:spPr>
          <a:xfrm>
            <a:off x="5373278" y="3360400"/>
            <a:ext cx="2232435" cy="2460013"/>
          </a:xfrm>
          <a:prstGeom prst="rect">
            <a:avLst/>
          </a:prstGeom>
          <a:ln>
            <a:solidFill>
              <a:schemeClr val="accent1"/>
            </a:solidFill>
          </a:ln>
        </p:spPr>
      </p:pic>
    </p:spTree>
    <p:extLst>
      <p:ext uri="{BB962C8B-B14F-4D97-AF65-F5344CB8AC3E}">
        <p14:creationId xmlns:p14="http://schemas.microsoft.com/office/powerpoint/2010/main" val="2294952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smtClean="0"/>
              <a:t>Array Initialization During Declaration( p. 516)</a:t>
            </a:r>
            <a:endParaRPr lang="en-US" sz="3200"/>
          </a:p>
        </p:txBody>
      </p:sp>
      <p:sp>
        <p:nvSpPr>
          <p:cNvPr id="3" name="내용 개체 틀 2"/>
          <p:cNvSpPr>
            <a:spLocks noGrp="1"/>
          </p:cNvSpPr>
          <p:nvPr>
            <p:ph idx="1"/>
          </p:nvPr>
        </p:nvSpPr>
        <p:spPr/>
        <p:txBody>
          <a:bodyPr>
            <a:normAutofit/>
          </a:bodyPr>
          <a:lstStyle/>
          <a:p>
            <a:r>
              <a:rPr lang="en-US" smtClean="0">
                <a:latin typeface="Consolas" panose="020B0609020204030204" pitchFamily="49" charset="0"/>
              </a:rPr>
              <a:t>double sales[4]={</a:t>
            </a:r>
            <a:r>
              <a:rPr lang="en-US">
                <a:latin typeface="Consolas" panose="020B0609020204030204" pitchFamily="49" charset="0"/>
              </a:rPr>
              <a:t>12.25, 32.50, </a:t>
            </a:r>
            <a:r>
              <a:rPr lang="en-US" smtClean="0">
                <a:latin typeface="Consolas" panose="020B0609020204030204" pitchFamily="49" charset="0"/>
              </a:rPr>
              <a:t>16.90 };</a:t>
            </a:r>
          </a:p>
          <a:p>
            <a:r>
              <a:rPr lang="en-US" smtClean="0">
                <a:latin typeface="Consolas" panose="020B0609020204030204" pitchFamily="49" charset="0"/>
              </a:rPr>
              <a:t>double </a:t>
            </a:r>
            <a:r>
              <a:rPr lang="en-US">
                <a:latin typeface="Consolas" panose="020B0609020204030204" pitchFamily="49" charset="0"/>
              </a:rPr>
              <a:t>sales[] </a:t>
            </a:r>
            <a:r>
              <a:rPr lang="en-US" smtClean="0">
                <a:latin typeface="Consolas" panose="020B0609020204030204" pitchFamily="49" charset="0"/>
              </a:rPr>
              <a:t>={</a:t>
            </a:r>
            <a:r>
              <a:rPr lang="en-US">
                <a:latin typeface="Consolas" panose="020B0609020204030204" pitchFamily="49" charset="0"/>
              </a:rPr>
              <a:t>12.25, 32.50, </a:t>
            </a:r>
            <a:r>
              <a:rPr lang="en-US" smtClean="0">
                <a:latin typeface="Consolas" panose="020B0609020204030204" pitchFamily="49" charset="0"/>
              </a:rPr>
              <a:t>16.90 };</a:t>
            </a:r>
          </a:p>
          <a:p>
            <a:r>
              <a:rPr lang="en-US">
                <a:latin typeface="Consolas" panose="020B0609020204030204" pitchFamily="49" charset="0"/>
              </a:rPr>
              <a:t>double sales[4</a:t>
            </a:r>
            <a:r>
              <a:rPr lang="en-US" smtClean="0">
                <a:latin typeface="Consolas" panose="020B0609020204030204" pitchFamily="49" charset="0"/>
              </a:rPr>
              <a:t>]={</a:t>
            </a:r>
            <a:r>
              <a:rPr lang="en-US">
                <a:latin typeface="Consolas" panose="020B0609020204030204" pitchFamily="49" charset="0"/>
              </a:rPr>
              <a:t>12.25, </a:t>
            </a:r>
            <a:r>
              <a:rPr lang="en-US" smtClean="0">
                <a:latin typeface="Consolas" panose="020B0609020204030204" pitchFamily="49" charset="0"/>
              </a:rPr>
              <a:t>32.50 };</a:t>
            </a:r>
            <a:endParaRPr lang="en-US">
              <a:latin typeface="Consolas" panose="020B0609020204030204" pitchFamily="49" charset="0"/>
            </a:endParaRPr>
          </a:p>
          <a:p>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67D9D921-0821-4575-979C-99CFE131A370}"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98</a:t>
            </a:fld>
            <a:endParaRPr lang="en-US"/>
          </a:p>
        </p:txBody>
      </p:sp>
    </p:spTree>
    <p:extLst>
      <p:ext uri="{BB962C8B-B14F-4D97-AF65-F5344CB8AC3E}">
        <p14:creationId xmlns:p14="http://schemas.microsoft.com/office/powerpoint/2010/main" val="29044329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a:t>Some Restrictions on Array </a:t>
            </a:r>
            <a:r>
              <a:rPr lang="en-US" sz="3200" smtClean="0"/>
              <a:t>Processing (p. 517)</a:t>
            </a:r>
            <a:endParaRPr lang="en-US" sz="3200"/>
          </a:p>
        </p:txBody>
      </p:sp>
      <p:sp>
        <p:nvSpPr>
          <p:cNvPr id="3" name="내용 개체 틀 2"/>
          <p:cNvSpPr>
            <a:spLocks noGrp="1"/>
          </p:cNvSpPr>
          <p:nvPr>
            <p:ph idx="1"/>
          </p:nvPr>
        </p:nvSpPr>
        <p:spPr>
          <a:xfrm>
            <a:off x="511355" y="1261101"/>
            <a:ext cx="9066277" cy="4921692"/>
          </a:xfrm>
        </p:spPr>
        <p:txBody>
          <a:bodyPr/>
          <a:lstStyle/>
          <a:p>
            <a:pPr>
              <a:buFont typeface="+mj-lt"/>
              <a:buAutoNum type="arabicParenR"/>
            </a:pPr>
            <a:r>
              <a:rPr lang="en-US">
                <a:solidFill>
                  <a:srgbClr val="638DAE"/>
                </a:solidFill>
                <a:latin typeface="Consolas" panose="020B0609020204030204" pitchFamily="49" charset="0"/>
              </a:rPr>
              <a:t>int </a:t>
            </a:r>
            <a:r>
              <a:rPr lang="en-US">
                <a:solidFill>
                  <a:srgbClr val="231F20"/>
                </a:solidFill>
                <a:latin typeface="Consolas" panose="020B0609020204030204" pitchFamily="49" charset="0"/>
              </a:rPr>
              <a:t>myList[5] = {0, 4, 8, 12, 16</a:t>
            </a:r>
            <a:r>
              <a:rPr lang="en-US" smtClean="0">
                <a:solidFill>
                  <a:srgbClr val="231F20"/>
                </a:solidFill>
                <a:latin typeface="Consolas" panose="020B0609020204030204" pitchFamily="49" charset="0"/>
              </a:rPr>
              <a:t>};</a:t>
            </a:r>
          </a:p>
          <a:p>
            <a:pPr>
              <a:buFont typeface="+mj-lt"/>
              <a:buAutoNum type="arabicParenR"/>
            </a:pPr>
            <a:r>
              <a:rPr lang="en-US" smtClean="0">
                <a:solidFill>
                  <a:srgbClr val="638DAE"/>
                </a:solidFill>
                <a:latin typeface="Consolas" panose="020B0609020204030204" pitchFamily="49" charset="0"/>
              </a:rPr>
              <a:t>int </a:t>
            </a:r>
            <a:r>
              <a:rPr lang="en-US">
                <a:solidFill>
                  <a:srgbClr val="231F20"/>
                </a:solidFill>
                <a:latin typeface="Consolas" panose="020B0609020204030204" pitchFamily="49" charset="0"/>
              </a:rPr>
              <a:t>yourList[5</a:t>
            </a:r>
            <a:r>
              <a:rPr lang="en-US" smtClean="0">
                <a:solidFill>
                  <a:srgbClr val="231F20"/>
                </a:solidFill>
                <a:latin typeface="Consolas" panose="020B0609020204030204" pitchFamily="49" charset="0"/>
              </a:rPr>
              <a:t>];</a:t>
            </a:r>
          </a:p>
          <a:p>
            <a:pPr>
              <a:buFont typeface="+mj-lt"/>
              <a:buAutoNum type="arabicParenR"/>
            </a:pPr>
            <a:endParaRPr lang="en-US" smtClean="0">
              <a:solidFill>
                <a:srgbClr val="231F20"/>
              </a:solidFill>
              <a:latin typeface="Consolas" panose="020B0609020204030204" pitchFamily="49" charset="0"/>
            </a:endParaRPr>
          </a:p>
          <a:p>
            <a:pPr>
              <a:buFont typeface="+mj-lt"/>
              <a:buAutoNum type="arabicParenR"/>
            </a:pPr>
            <a:r>
              <a:rPr lang="en-US">
                <a:solidFill>
                  <a:srgbClr val="638DAE"/>
                </a:solidFill>
                <a:latin typeface="Consolas" panose="020B0609020204030204" pitchFamily="49" charset="0"/>
              </a:rPr>
              <a:t>yourList</a:t>
            </a:r>
            <a:r>
              <a:rPr lang="en-US" smtClean="0">
                <a:solidFill>
                  <a:srgbClr val="231F20"/>
                </a:solidFill>
                <a:latin typeface="Consolas" panose="020B0609020204030204" pitchFamily="49" charset="0"/>
              </a:rPr>
              <a:t> </a:t>
            </a:r>
            <a:r>
              <a:rPr lang="en-US">
                <a:solidFill>
                  <a:srgbClr val="231F20"/>
                </a:solidFill>
                <a:latin typeface="Consolas" panose="020B0609020204030204" pitchFamily="49" charset="0"/>
              </a:rPr>
              <a:t>= myList; </a:t>
            </a:r>
            <a:r>
              <a:rPr lang="en-US">
                <a:solidFill>
                  <a:srgbClr val="00A77E"/>
                </a:solidFill>
                <a:latin typeface="Consolas" panose="020B0609020204030204" pitchFamily="49" charset="0"/>
              </a:rPr>
              <a:t>//</a:t>
            </a:r>
            <a:r>
              <a:rPr lang="en-US" smtClean="0">
                <a:solidFill>
                  <a:srgbClr val="00A77E"/>
                </a:solidFill>
                <a:latin typeface="Consolas" panose="020B0609020204030204" pitchFamily="49" charset="0"/>
              </a:rPr>
              <a:t>illegal</a:t>
            </a:r>
          </a:p>
          <a:p>
            <a:pPr>
              <a:buFont typeface="+mj-lt"/>
              <a:buAutoNum type="arabicParenR"/>
            </a:pPr>
            <a:endParaRPr lang="en-US" smtClean="0">
              <a:latin typeface="Consolas" panose="020B0609020204030204" pitchFamily="49" charset="0"/>
            </a:endParaRPr>
          </a:p>
          <a:p>
            <a:pPr>
              <a:buFont typeface="+mj-lt"/>
              <a:buAutoNum type="arabicParenR"/>
            </a:pPr>
            <a:r>
              <a:rPr lang="en-US">
                <a:solidFill>
                  <a:srgbClr val="638DAE"/>
                </a:solidFill>
                <a:latin typeface="Consolas" panose="020B0609020204030204" pitchFamily="49" charset="0"/>
              </a:rPr>
              <a:t>for </a:t>
            </a:r>
            <a:r>
              <a:rPr lang="en-US">
                <a:solidFill>
                  <a:srgbClr val="231F20"/>
                </a:solidFill>
                <a:latin typeface="Consolas" panose="020B0609020204030204" pitchFamily="49" charset="0"/>
              </a:rPr>
              <a:t>(</a:t>
            </a:r>
            <a:r>
              <a:rPr lang="en-US">
                <a:solidFill>
                  <a:srgbClr val="638DAE"/>
                </a:solidFill>
                <a:latin typeface="Consolas" panose="020B0609020204030204" pitchFamily="49" charset="0"/>
              </a:rPr>
              <a:t>int </a:t>
            </a:r>
            <a:r>
              <a:rPr lang="en-US" smtClean="0">
                <a:solidFill>
                  <a:srgbClr val="231F20"/>
                </a:solidFill>
                <a:latin typeface="Consolas" panose="020B0609020204030204" pitchFamily="49" charset="0"/>
              </a:rPr>
              <a:t>i </a:t>
            </a:r>
            <a:r>
              <a:rPr lang="en-US">
                <a:solidFill>
                  <a:srgbClr val="231F20"/>
                </a:solidFill>
                <a:latin typeface="Consolas" panose="020B0609020204030204" pitchFamily="49" charset="0"/>
              </a:rPr>
              <a:t>= 0; </a:t>
            </a:r>
            <a:r>
              <a:rPr lang="en-US" smtClean="0">
                <a:solidFill>
                  <a:srgbClr val="231F20"/>
                </a:solidFill>
                <a:latin typeface="Consolas" panose="020B0609020204030204" pitchFamily="49" charset="0"/>
              </a:rPr>
              <a:t>i </a:t>
            </a:r>
            <a:r>
              <a:rPr lang="en-US">
                <a:solidFill>
                  <a:srgbClr val="231F20"/>
                </a:solidFill>
                <a:latin typeface="Consolas" panose="020B0609020204030204" pitchFamily="49" charset="0"/>
              </a:rPr>
              <a:t>&lt; 5; </a:t>
            </a:r>
            <a:r>
              <a:rPr lang="en-US" smtClean="0">
                <a:solidFill>
                  <a:srgbClr val="231F20"/>
                </a:solidFill>
                <a:latin typeface="Consolas" panose="020B0609020204030204" pitchFamily="49" charset="0"/>
              </a:rPr>
              <a:t>i ++) {</a:t>
            </a:r>
            <a:r>
              <a:rPr lang="en-US">
                <a:solidFill>
                  <a:srgbClr val="231F20"/>
                </a:solidFill>
                <a:latin typeface="Consolas" panose="020B0609020204030204" pitchFamily="49" charset="0"/>
              </a:rPr>
              <a:t/>
            </a:r>
            <a:br>
              <a:rPr lang="en-US">
                <a:solidFill>
                  <a:srgbClr val="231F20"/>
                </a:solidFill>
                <a:latin typeface="Consolas" panose="020B0609020204030204" pitchFamily="49" charset="0"/>
              </a:rPr>
            </a:br>
            <a:r>
              <a:rPr lang="en-US" smtClean="0">
                <a:solidFill>
                  <a:srgbClr val="231F20"/>
                </a:solidFill>
                <a:latin typeface="Consolas" panose="020B0609020204030204" pitchFamily="49" charset="0"/>
              </a:rPr>
              <a:t>    yourList[i] </a:t>
            </a:r>
            <a:r>
              <a:rPr lang="en-US">
                <a:solidFill>
                  <a:srgbClr val="231F20"/>
                </a:solidFill>
                <a:latin typeface="Consolas" panose="020B0609020204030204" pitchFamily="49" charset="0"/>
              </a:rPr>
              <a:t>= </a:t>
            </a:r>
            <a:r>
              <a:rPr lang="en-US" smtClean="0">
                <a:solidFill>
                  <a:srgbClr val="231F20"/>
                </a:solidFill>
                <a:latin typeface="Consolas" panose="020B0609020204030204" pitchFamily="49" charset="0"/>
              </a:rPr>
              <a:t>myList[i];</a:t>
            </a:r>
            <a:r>
              <a:rPr lang="en-US" smtClean="0">
                <a:latin typeface="Consolas" panose="020B0609020204030204" pitchFamily="49" charset="0"/>
              </a:rPr>
              <a:t> </a:t>
            </a:r>
          </a:p>
          <a:p>
            <a:pPr marL="0" indent="0">
              <a:buNone/>
            </a:pPr>
            <a:r>
              <a:rPr lang="en-US" smtClean="0">
                <a:latin typeface="Consolas" panose="020B0609020204030204" pitchFamily="49" charset="0"/>
              </a:rPr>
              <a:t>   }</a:t>
            </a:r>
            <a:r>
              <a:rPr lang="en-US">
                <a:latin typeface="Consolas" panose="020B0609020204030204" pitchFamily="49" charset="0"/>
              </a:rPr>
              <a:t/>
            </a:r>
            <a:br>
              <a:rPr lang="en-US">
                <a:latin typeface="Consolas" panose="020B0609020204030204" pitchFamily="49" charset="0"/>
              </a:rPr>
            </a:br>
            <a:r>
              <a:rPr lang="en-US">
                <a:latin typeface="Consolas" panose="020B0609020204030204" pitchFamily="49" charset="0"/>
              </a:rPr>
              <a:t/>
            </a:r>
            <a:br>
              <a:rPr lang="en-US">
                <a:latin typeface="Consolas" panose="020B0609020204030204" pitchFamily="49" charset="0"/>
              </a:rPr>
            </a:b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4D132114-4E11-4400-A725-83D6B760A68C}" type="datetime1">
              <a:rPr lang="ko-KR" altLang="en-US" smtClean="0"/>
              <a:t>2018-06-09</a:t>
            </a:fld>
            <a:endParaRPr lang="en-US"/>
          </a:p>
        </p:txBody>
      </p:sp>
      <p:sp>
        <p:nvSpPr>
          <p:cNvPr id="5" name="바닥글 개체 틀 4"/>
          <p:cNvSpPr>
            <a:spLocks noGrp="1"/>
          </p:cNvSpPr>
          <p:nvPr>
            <p:ph type="ftr" sz="quarter" idx="11"/>
          </p:nvPr>
        </p:nvSpPr>
        <p:spPr/>
        <p:txBody>
          <a:bodyPr/>
          <a:lstStyle/>
          <a:p>
            <a:r>
              <a:rPr lang="en-US" altLang="ko-KR" smtClean="0"/>
              <a:t>C++ </a:t>
            </a:r>
            <a:r>
              <a:rPr lang="ko-KR" altLang="en-US" smtClean="0"/>
              <a:t>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99</a:t>
            </a:fld>
            <a:endParaRPr lang="en-US"/>
          </a:p>
        </p:txBody>
      </p:sp>
    </p:spTree>
    <p:extLst>
      <p:ext uri="{BB962C8B-B14F-4D97-AF65-F5344CB8AC3E}">
        <p14:creationId xmlns:p14="http://schemas.microsoft.com/office/powerpoint/2010/main" val="278567746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2085</TotalTime>
  <Words>7817</Words>
  <Application>Microsoft Office PowerPoint</Application>
  <PresentationFormat>A4 용지(210x297mm)</PresentationFormat>
  <Paragraphs>1786</Paragraphs>
  <Slides>186</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186</vt:i4>
      </vt:variant>
    </vt:vector>
  </HeadingPairs>
  <TitlesOfParts>
    <vt:vector size="197" baseType="lpstr">
      <vt:lpstr>Consolas</vt:lpstr>
      <vt:lpstr>Courier New</vt:lpstr>
      <vt:lpstr>돋움체</vt:lpstr>
      <vt:lpstr>맑은 고딕</vt:lpstr>
      <vt:lpstr>바탕</vt:lpstr>
      <vt:lpstr>Segoe UI</vt:lpstr>
      <vt:lpstr>Calibri</vt:lpstr>
      <vt:lpstr>Wingdings</vt:lpstr>
      <vt:lpstr>Arial</vt:lpstr>
      <vt:lpstr>Times New Roman</vt:lpstr>
      <vt:lpstr>Office 테마</vt:lpstr>
      <vt:lpstr>고급 프로그래밍</vt:lpstr>
      <vt:lpstr>목차</vt:lpstr>
      <vt:lpstr>교과목 개요</vt:lpstr>
      <vt:lpstr>메모</vt:lpstr>
      <vt:lpstr>실습 환경</vt:lpstr>
      <vt:lpstr>Concept</vt:lpstr>
      <vt:lpstr>What is a computer?</vt:lpstr>
      <vt:lpstr>What is programming?</vt:lpstr>
      <vt:lpstr>What is learning a language?</vt:lpstr>
      <vt:lpstr>Programming Methodologies (p. 20)</vt:lpstr>
      <vt:lpstr>ANSI/ISO Standard C++ (p. 22)</vt:lpstr>
      <vt:lpstr>Ex 2-1 (p. 29)</vt:lpstr>
      <vt:lpstr>선언과 정의</vt:lpstr>
      <vt:lpstr>Ex 2-1 (p32)</vt:lpstr>
      <vt:lpstr>_getch( )</vt:lpstr>
      <vt:lpstr>The Basics of a C++ Program (p. 34)</vt:lpstr>
      <vt:lpstr>The Basics of a C++ Program</vt:lpstr>
      <vt:lpstr>The Basics of a C++ Program (p. 34)</vt:lpstr>
      <vt:lpstr>The Basics Of a C++ Program (p35)</vt:lpstr>
      <vt:lpstr>The Basics of a C++ Program (p36)</vt:lpstr>
      <vt:lpstr>C++ Keywords</vt:lpstr>
      <vt:lpstr>The Basics of a C++ Program (p. 36)</vt:lpstr>
      <vt:lpstr>The Basics of a C++ Program (p37)</vt:lpstr>
      <vt:lpstr>C++ Types</vt:lpstr>
      <vt:lpstr>C++ Type Modifier</vt:lpstr>
      <vt:lpstr>Simple Data Types (p. 38)</vt:lpstr>
      <vt:lpstr>Integral Types ½ </vt:lpstr>
      <vt:lpstr>Integral Types 2/2 </vt:lpstr>
      <vt:lpstr>Floating-point Types</vt:lpstr>
      <vt:lpstr>Bool Literal</vt:lpstr>
      <vt:lpstr>Integral Literal Example</vt:lpstr>
      <vt:lpstr>Floating-point Literal Example</vt:lpstr>
      <vt:lpstr>Character Literal Example</vt:lpstr>
      <vt:lpstr>Escape Sequence (p. 78)</vt:lpstr>
      <vt:lpstr>String Literal Example</vt:lpstr>
      <vt:lpstr>Arithmetic Operators, Operator Precedence ( p. 43)</vt:lpstr>
      <vt:lpstr>Type Conversion (Casting) ( p. 51)</vt:lpstr>
      <vt:lpstr>string type ( p. 53)</vt:lpstr>
      <vt:lpstr>Input Statement (p. 63)</vt:lpstr>
      <vt:lpstr>Ex 2-17 (p.64)</vt:lpstr>
      <vt:lpstr>Increment and Decrement Operator (p. 70)</vt:lpstr>
      <vt:lpstr>Processor Directive (p. 79)</vt:lpstr>
      <vt:lpstr>Namesapce (p. 80)</vt:lpstr>
      <vt:lpstr>Debugging (p. 85)</vt:lpstr>
      <vt:lpstr>CHAPTER 3</vt:lpstr>
      <vt:lpstr>Ch3. Input/Output (p. 122)</vt:lpstr>
      <vt:lpstr>Using Predefiend Functions (p. 128)</vt:lpstr>
      <vt:lpstr>cin functions  (p. 131)</vt:lpstr>
      <vt:lpstr>The putback and peek Funtions (p.134)</vt:lpstr>
      <vt:lpstr>The clear Function (p. 140)</vt:lpstr>
      <vt:lpstr>Formatting Output (p.142)</vt:lpstr>
      <vt:lpstr>File IO Steps (p. 157)</vt:lpstr>
      <vt:lpstr>CHAPTER 4</vt:lpstr>
      <vt:lpstr>Operator and Operand</vt:lpstr>
      <vt:lpstr>Operator Classification</vt:lpstr>
      <vt:lpstr>Relational Operators (p. 186)</vt:lpstr>
      <vt:lpstr>Boolean Operators (p. 190)</vt:lpstr>
      <vt:lpstr>String Relational Operator (p. 188)</vt:lpstr>
      <vt:lpstr>Selection Statements</vt:lpstr>
      <vt:lpstr>One Way Selection (p. 197)</vt:lpstr>
      <vt:lpstr>Conditional Operator ( ? : ) (p. 219)</vt:lpstr>
      <vt:lpstr>switch Structures (p. 223)</vt:lpstr>
      <vt:lpstr>assert function (p. 231)</vt:lpstr>
      <vt:lpstr>CHAPTER 5</vt:lpstr>
      <vt:lpstr>Repitition Statements</vt:lpstr>
      <vt:lpstr>Repitition Synonyms</vt:lpstr>
      <vt:lpstr>while Loop (p. 261)</vt:lpstr>
      <vt:lpstr>EOF-Controlled while loop (p. 277)</vt:lpstr>
      <vt:lpstr>실습: Fibonacci Number  (p. 283)</vt:lpstr>
      <vt:lpstr>Fibonacci number</vt:lpstr>
      <vt:lpstr>Fibonacci number</vt:lpstr>
      <vt:lpstr>Fibonacci number</vt:lpstr>
      <vt:lpstr>Fibonacci number</vt:lpstr>
      <vt:lpstr>for Loop (p. 287)</vt:lpstr>
      <vt:lpstr>do .. while Loop (p. 298)</vt:lpstr>
      <vt:lpstr>beak and continue  (p. 303)</vt:lpstr>
      <vt:lpstr>Ex 5-22 (p. 306)</vt:lpstr>
      <vt:lpstr>CHAPTER 6</vt:lpstr>
      <vt:lpstr>Predefined Functions(p. 336)</vt:lpstr>
      <vt:lpstr>User-Defined Functions (p. 343)</vt:lpstr>
      <vt:lpstr>Reference Variable (p. 371)</vt:lpstr>
      <vt:lpstr>Static and Automatic Variable (p. 395)</vt:lpstr>
      <vt:lpstr>Function Overloading (p. 399)</vt:lpstr>
      <vt:lpstr>Ex: Couse Average (p. 417)</vt:lpstr>
      <vt:lpstr>Newton Raphson Method 1/3 </vt:lpstr>
      <vt:lpstr>Newton Raphson Method 2/3</vt:lpstr>
      <vt:lpstr>Newton Raphson Method 3/3</vt:lpstr>
      <vt:lpstr>CHAPTER 7</vt:lpstr>
      <vt:lpstr>Enumeration (p. 452)</vt:lpstr>
      <vt:lpstr>Declaring Variables When Defining the Enumeration Type</vt:lpstr>
      <vt:lpstr>Anonymous Data Type (p. 461)</vt:lpstr>
      <vt:lpstr>typedef Statement (p. 461)</vt:lpstr>
      <vt:lpstr>Namespace (p. 471)</vt:lpstr>
      <vt:lpstr>string Type (p. 476)</vt:lpstr>
      <vt:lpstr>Additional string Operations (p. 480)</vt:lpstr>
      <vt:lpstr>CHAPTER 8</vt:lpstr>
      <vt:lpstr>Array (p. 507)</vt:lpstr>
      <vt:lpstr>Array Initialization During Declaration( p. 516)</vt:lpstr>
      <vt:lpstr>Some Restrictions on Array Processing (p. 517)</vt:lpstr>
      <vt:lpstr>Arrays as Parameters to Functions (p. 518)</vt:lpstr>
      <vt:lpstr>sizeof</vt:lpstr>
      <vt:lpstr>Ex: Selecton Sort (p. 530)</vt:lpstr>
      <vt:lpstr>c-Strings (character array)</vt:lpstr>
      <vt:lpstr>CHAPTER 9</vt:lpstr>
      <vt:lpstr>Struct (p. 592)</vt:lpstr>
      <vt:lpstr>Record = struct   (p. 592) </vt:lpstr>
      <vt:lpstr>struct houseType (p. 593)</vt:lpstr>
      <vt:lpstr>Accessing struct members (p. 594)</vt:lpstr>
      <vt:lpstr>Arrays in structs (p. 600)</vt:lpstr>
      <vt:lpstr>struct array (p. 602)</vt:lpstr>
      <vt:lpstr>strucs in a struct (p. 604)</vt:lpstr>
      <vt:lpstr>Ex: Emplyee struct</vt:lpstr>
      <vt:lpstr>CHAPTER 10</vt:lpstr>
      <vt:lpstr>객체</vt:lpstr>
      <vt:lpstr>Four Pillars of Object Oriented Programming</vt:lpstr>
      <vt:lpstr>Abstraction (추상화)</vt:lpstr>
      <vt:lpstr>A class and objects</vt:lpstr>
      <vt:lpstr>Hierarchy(계층 구조/상속)</vt:lpstr>
      <vt:lpstr>Encapsulation(은닉)</vt:lpstr>
      <vt:lpstr>Polymorphism(다형성)</vt:lpstr>
      <vt:lpstr>Class (p. 630)</vt:lpstr>
      <vt:lpstr>Class (p. 630)</vt:lpstr>
      <vt:lpstr>class Clock (p. 632)</vt:lpstr>
      <vt:lpstr>Unified Modeling Language Class Diagrams (p. 634)</vt:lpstr>
      <vt:lpstr>Object Declaration (p. 634)</vt:lpstr>
      <vt:lpstr>Accessing Class Members (p. 635)</vt:lpstr>
      <vt:lpstr>Ex: class Clock (p. 644)</vt:lpstr>
      <vt:lpstr>Constructor (p. 649)</vt:lpstr>
      <vt:lpstr>Constructor II (p. 650)</vt:lpstr>
      <vt:lpstr>Destructor (p. 657)</vt:lpstr>
      <vt:lpstr>Data Abstraction, Classes (p. 658) </vt:lpstr>
      <vt:lpstr>Information Hiding (p. 661)</vt:lpstr>
      <vt:lpstr>Static members of a class (p. 673)</vt:lpstr>
      <vt:lpstr>CHAPTER 11</vt:lpstr>
      <vt:lpstr>Inheritance and Composition( p. 710)</vt:lpstr>
      <vt:lpstr>Inheritance (p. 710)</vt:lpstr>
      <vt:lpstr>Inheritance 2/2 (p. 712)</vt:lpstr>
      <vt:lpstr>Overriding (p. 713)</vt:lpstr>
      <vt:lpstr>Constructor of Derived and Base Class (p. 720)</vt:lpstr>
      <vt:lpstr>Destructors in a Derived Class (p. 729)</vt:lpstr>
      <vt:lpstr>Protected Member (p. 733)</vt:lpstr>
      <vt:lpstr>Inheritance access modifier (p. 733)</vt:lpstr>
      <vt:lpstr>CHAPTER 12</vt:lpstr>
      <vt:lpstr>Pointer Data Type and Pointer Variables (p. 782)</vt:lpstr>
      <vt:lpstr>Dereferencing Operator (p. 784)</vt:lpstr>
      <vt:lpstr>Initializing Pointer Variable (p. 792)</vt:lpstr>
      <vt:lpstr>Operator new (p. 792)</vt:lpstr>
      <vt:lpstr>Operator delete (p. 794)</vt:lpstr>
      <vt:lpstr>Operations on Pointer Variables (p. 798)</vt:lpstr>
      <vt:lpstr>Class assignment Operator (p. 811)</vt:lpstr>
      <vt:lpstr>Copy Constructor (p. 812)</vt:lpstr>
      <vt:lpstr>Virtual Function (p. 819)</vt:lpstr>
      <vt:lpstr>Virtual Destructors (p. 826)</vt:lpstr>
      <vt:lpstr>Pure Virtual Function (p. 826)</vt:lpstr>
      <vt:lpstr>Virtual Function (p. 827)</vt:lpstr>
      <vt:lpstr>Address of Operator (p. 835)</vt:lpstr>
      <vt:lpstr>CHAPTER 13</vt:lpstr>
      <vt:lpstr>Operator Overloading (p. 855)</vt:lpstr>
      <vt:lpstr>Operator Overloading Restrictions (p. 856)</vt:lpstr>
      <vt:lpstr>Pointer this (p. 857)</vt:lpstr>
      <vt:lpstr>Friend Functions (p. 861)</vt:lpstr>
      <vt:lpstr>Template (p. 916)</vt:lpstr>
      <vt:lpstr>CHAPTER 14</vt:lpstr>
      <vt:lpstr>Exception (p. 944)</vt:lpstr>
      <vt:lpstr>try/catch block (p. 948)</vt:lpstr>
      <vt:lpstr>Creating Your Own Exception Classes (p. 959)</vt:lpstr>
      <vt:lpstr>Rethrowing and Throwing an Exception (p. 968)</vt:lpstr>
      <vt:lpstr>CHAPTER 15</vt:lpstr>
      <vt:lpstr>Recursive Definition (p. 986)</vt:lpstr>
      <vt:lpstr>CHAPTER 17</vt:lpstr>
      <vt:lpstr>Windows Programming</vt:lpstr>
      <vt:lpstr>Windows Programing</vt:lpstr>
      <vt:lpstr>Window API Programming</vt:lpstr>
      <vt:lpstr>MFC Application</vt:lpstr>
      <vt:lpstr>Windows Form Application</vt:lpstr>
      <vt:lpstr>Creating a windows form project</vt:lpstr>
      <vt:lpstr>Windows Form Project</vt:lpstr>
      <vt:lpstr>OpenCv</vt:lpstr>
      <vt:lpstr>Cmake</vt:lpstr>
      <vt:lpstr>PowerPoint 프레젠테이션</vt:lpstr>
      <vt:lpstr>PowerPoint 프레젠테이션</vt:lpstr>
      <vt:lpstr>cmake-gui 실행</vt:lpstr>
      <vt:lpstr>Windows Form Project 설정 ½ </vt:lpstr>
      <vt:lpstr>Windows Form Project 설정 2/2</vt:lpstr>
      <vt:lpstr>프로그램 실행</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sun above</cp:lastModifiedBy>
  <cp:revision>494</cp:revision>
  <dcterms:created xsi:type="dcterms:W3CDTF">2018-03-04T04:23:51Z</dcterms:created>
  <dcterms:modified xsi:type="dcterms:W3CDTF">2018-06-08T21:17:43Z</dcterms:modified>
</cp:coreProperties>
</file>